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464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B5B7EF-EA28-483B-AA69-97E6FC60D75A}" type="datetimeFigureOut">
              <a:rPr lang="en-US" smtClean="0"/>
              <a:pPr/>
              <a:t>4/25/2011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AD07D-CAC6-4781-B3FD-5B5C72E554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5B7EF-EA28-483B-AA69-97E6FC60D75A}" type="datetimeFigureOut">
              <a:rPr lang="en-US" smtClean="0"/>
              <a:pPr/>
              <a:t>4/25/2011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AD07D-CAC6-4781-B3FD-5B5C72E554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5B7EF-EA28-483B-AA69-97E6FC60D75A}" type="datetimeFigureOut">
              <a:rPr lang="en-US" smtClean="0"/>
              <a:pPr/>
              <a:t>4/25/2011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AD07D-CAC6-4781-B3FD-5B5C72E554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5B7EF-EA28-483B-AA69-97E6FC60D75A}" type="datetimeFigureOut">
              <a:rPr lang="en-US" smtClean="0"/>
              <a:pPr/>
              <a:t>4/25/2011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AD07D-CAC6-4781-B3FD-5B5C72E554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B5B7EF-EA28-483B-AA69-97E6FC60D75A}" type="datetimeFigureOut">
              <a:rPr lang="en-US" smtClean="0"/>
              <a:pPr/>
              <a:t>4/25/2011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AD07D-CAC6-4781-B3FD-5B5C72E554D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B5B7EF-EA28-483B-AA69-97E6FC60D75A}" type="datetimeFigureOut">
              <a:rPr lang="en-US" smtClean="0"/>
              <a:pPr/>
              <a:t>4/25/2011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AD07D-CAC6-4781-B3FD-5B5C72E554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B5B7EF-EA28-483B-AA69-97E6FC60D75A}" type="datetimeFigureOut">
              <a:rPr lang="en-US" smtClean="0"/>
              <a:pPr/>
              <a:t>4/25/2011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AAD07D-CAC6-4781-B3FD-5B5C72E554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B5B7EF-EA28-483B-AA69-97E6FC60D75A}" type="datetimeFigureOut">
              <a:rPr lang="en-US" smtClean="0"/>
              <a:pPr/>
              <a:t>4/25/2011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AAD07D-CAC6-4781-B3FD-5B5C72E554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B5B7EF-EA28-483B-AA69-97E6FC60D75A}" type="datetimeFigureOut">
              <a:rPr lang="en-US" smtClean="0"/>
              <a:pPr/>
              <a:t>4/25/2011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AAD07D-CAC6-4781-B3FD-5B5C72E554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B5B7EF-EA28-483B-AA69-97E6FC60D75A}" type="datetimeFigureOut">
              <a:rPr lang="en-US" smtClean="0"/>
              <a:pPr/>
              <a:t>4/25/2011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AD07D-CAC6-4781-B3FD-5B5C72E554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B5B7EF-EA28-483B-AA69-97E6FC60D75A}" type="datetimeFigureOut">
              <a:rPr lang="en-US" smtClean="0"/>
              <a:pPr/>
              <a:t>4/25/2011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AD07D-CAC6-4781-B3FD-5B5C72E554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B464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5B7EF-EA28-483B-AA69-97E6FC60D75A}" type="datetimeFigureOut">
              <a:rPr lang="en-US" smtClean="0"/>
              <a:pPr/>
              <a:t>4/25/2011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AAD07D-CAC6-4781-B3FD-5B5C72E554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latin typeface="Times New Roman" pitchFamily="18" charset="0"/>
                <a:cs typeface="Times New Roman" pitchFamily="18" charset="0"/>
              </a:rPr>
              <a:t>ABLATIVES!</a:t>
            </a:r>
            <a:endParaRPr lang="en-US" sz="72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Ablative of Agent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525963"/>
          </a:xfrm>
        </p:spPr>
        <p:txBody>
          <a:bodyPr/>
          <a:lstStyle/>
          <a:p>
            <a:pPr>
              <a:buNone/>
            </a:pPr>
            <a:r>
              <a:rPr lang="en-US" dirty="0" smtClean="0">
                <a:latin typeface="Times New Roman" pitchFamily="18" charset="0"/>
                <a:cs typeface="Times New Roman" pitchFamily="18" charset="0"/>
              </a:rPr>
              <a:t>This one is used after passive verbs or passive participles, since there is no subject to express the agent of the action. It always comes after the preposition </a:t>
            </a:r>
            <a:r>
              <a:rPr lang="en-US" i="1" dirty="0" err="1" smtClean="0">
                <a:latin typeface="Times New Roman" pitchFamily="18" charset="0"/>
                <a:cs typeface="Times New Roman" pitchFamily="18" charset="0"/>
              </a:rPr>
              <a:t>ab</a:t>
            </a:r>
            <a:r>
              <a:rPr lang="en-US" dirty="0" smtClean="0">
                <a:latin typeface="Times New Roman" pitchFamily="18" charset="0"/>
                <a:cs typeface="Times New Roman" pitchFamily="18" charset="0"/>
              </a:rPr>
              <a:t>, to show </a:t>
            </a:r>
            <a:r>
              <a:rPr lang="en-US" i="1" dirty="0" smtClean="0">
                <a:latin typeface="Times New Roman" pitchFamily="18" charset="0"/>
                <a:cs typeface="Times New Roman" pitchFamily="18" charset="0"/>
              </a:rPr>
              <a:t>by</a:t>
            </a:r>
            <a:r>
              <a:rPr lang="en-US" dirty="0" smtClean="0">
                <a:latin typeface="Times New Roman" pitchFamily="18" charset="0"/>
                <a:cs typeface="Times New Roman" pitchFamily="18" charset="0"/>
              </a:rPr>
              <a:t> whom the action is done.</a:t>
            </a:r>
          </a:p>
          <a:p>
            <a:pPr>
              <a:buNone/>
            </a:pPr>
            <a:r>
              <a:rPr lang="en-US" dirty="0" smtClean="0">
                <a:latin typeface="Times New Roman" pitchFamily="18" charset="0"/>
                <a:cs typeface="Times New Roman" pitchFamily="18" charset="0"/>
              </a:rPr>
              <a:t>Caesar </a:t>
            </a:r>
            <a:r>
              <a:rPr lang="en-US" dirty="0" err="1" smtClean="0">
                <a:latin typeface="Times New Roman" pitchFamily="18" charset="0"/>
                <a:cs typeface="Times New Roman" pitchFamily="18" charset="0"/>
              </a:rPr>
              <a:t>interficitur</a:t>
            </a:r>
            <a:r>
              <a:rPr lang="en-US"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ab</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quibusdam</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senatoribus</a:t>
            </a:r>
            <a:r>
              <a:rPr lang="en-US" dirty="0" smtClean="0">
                <a:latin typeface="Times New Roman" pitchFamily="18" charset="0"/>
                <a:cs typeface="Times New Roman" pitchFamily="18" charset="0"/>
              </a:rPr>
              <a:t>. –Caesar was murdered </a:t>
            </a:r>
            <a:r>
              <a:rPr lang="en-US" b="1" u="sng" dirty="0" smtClean="0">
                <a:latin typeface="Times New Roman" pitchFamily="18" charset="0"/>
                <a:cs typeface="Times New Roman" pitchFamily="18" charset="0"/>
              </a:rPr>
              <a:t>by certain senators</a:t>
            </a:r>
            <a:r>
              <a:rPr lang="en-US"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Ablative of Comparison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525963"/>
          </a:xfrm>
        </p:spPr>
        <p:txBody>
          <a:bodyPr>
            <a:normAutofit/>
          </a:bodyPr>
          <a:lstStyle/>
          <a:p>
            <a:pPr>
              <a:buNone/>
            </a:pPr>
            <a:r>
              <a:rPr lang="en-US" dirty="0" smtClean="0">
                <a:latin typeface="Times New Roman" pitchFamily="18" charset="0"/>
                <a:cs typeface="Times New Roman" pitchFamily="18" charset="0"/>
              </a:rPr>
              <a:t>The ablative case may be used to mean </a:t>
            </a:r>
            <a:r>
              <a:rPr lang="en-US" i="1" dirty="0" smtClean="0">
                <a:latin typeface="Times New Roman" pitchFamily="18" charset="0"/>
                <a:cs typeface="Times New Roman" pitchFamily="18" charset="0"/>
              </a:rPr>
              <a:t>than</a:t>
            </a:r>
            <a:r>
              <a:rPr lang="en-US" dirty="0" smtClean="0">
                <a:latin typeface="Times New Roman" pitchFamily="18" charset="0"/>
                <a:cs typeface="Times New Roman" pitchFamily="18" charset="0"/>
              </a:rPr>
              <a:t> after a comparison instead of using </a:t>
            </a:r>
            <a:r>
              <a:rPr lang="en-US" i="1" dirty="0" smtClean="0">
                <a:latin typeface="Times New Roman" pitchFamily="18" charset="0"/>
                <a:cs typeface="Times New Roman" pitchFamily="18" charset="0"/>
              </a:rPr>
              <a:t>quam</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Cato </a:t>
            </a:r>
            <a:r>
              <a:rPr lang="en-US" dirty="0" err="1" smtClean="0">
                <a:latin typeface="Times New Roman" pitchFamily="18" charset="0"/>
                <a:cs typeface="Times New Roman" pitchFamily="18" charset="0"/>
              </a:rPr>
              <a:t>melior</a:t>
            </a:r>
            <a:r>
              <a:rPr lang="en-US"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Ciceronê</a:t>
            </a:r>
            <a:r>
              <a:rPr lang="en-US" dirty="0" smtClean="0">
                <a:latin typeface="Times New Roman" pitchFamily="18" charset="0"/>
                <a:cs typeface="Times New Roman" pitchFamily="18" charset="0"/>
              </a:rPr>
              <a:t> est. –Cato is better </a:t>
            </a:r>
            <a:r>
              <a:rPr lang="en-US" b="1" u="sng" dirty="0" smtClean="0">
                <a:latin typeface="Times New Roman" pitchFamily="18" charset="0"/>
                <a:cs typeface="Times New Roman" pitchFamily="18" charset="0"/>
              </a:rPr>
              <a:t>than Cicero</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AS COMPARED TO...</a:t>
            </a:r>
          </a:p>
          <a:p>
            <a:pPr>
              <a:buNone/>
            </a:pPr>
            <a:r>
              <a:rPr lang="en-US" dirty="0" smtClean="0">
                <a:latin typeface="Times New Roman" pitchFamily="18" charset="0"/>
                <a:cs typeface="Times New Roman" pitchFamily="18" charset="0"/>
              </a:rPr>
              <a:t>Cato </a:t>
            </a:r>
            <a:r>
              <a:rPr lang="en-US" dirty="0" err="1" smtClean="0">
                <a:latin typeface="Times New Roman" pitchFamily="18" charset="0"/>
                <a:cs typeface="Times New Roman" pitchFamily="18" charset="0"/>
              </a:rPr>
              <a:t>melior</a:t>
            </a:r>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quam Cicero</a:t>
            </a:r>
            <a:r>
              <a:rPr lang="en-US" dirty="0" smtClean="0">
                <a:latin typeface="Times New Roman" pitchFamily="18" charset="0"/>
                <a:cs typeface="Times New Roman" pitchFamily="18" charset="0"/>
              </a:rPr>
              <a:t> est. –Cato is better </a:t>
            </a:r>
            <a:r>
              <a:rPr lang="en-US" b="1" u="sng" dirty="0" smtClean="0">
                <a:latin typeface="Times New Roman" pitchFamily="18" charset="0"/>
                <a:cs typeface="Times New Roman" pitchFamily="18" charset="0"/>
              </a:rPr>
              <a:t>than Cicero</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Ablative of Degree of Difference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525963"/>
          </a:xfrm>
        </p:spPr>
        <p:txBody>
          <a:bodyPr>
            <a:normAutofit fontScale="92500" lnSpcReduction="10000"/>
          </a:bodyPr>
          <a:lstStyle/>
          <a:p>
            <a:pPr>
              <a:buNone/>
            </a:pPr>
            <a:r>
              <a:rPr lang="en-US" dirty="0" smtClean="0">
                <a:latin typeface="Times New Roman" pitchFamily="18" charset="0"/>
                <a:cs typeface="Times New Roman" pitchFamily="18" charset="0"/>
              </a:rPr>
              <a:t>Expresses the degree to which or by how much. 	Often used in conjunction with </a:t>
            </a:r>
            <a:r>
              <a:rPr lang="en-US" u="sng" dirty="0" smtClean="0">
                <a:latin typeface="Times New Roman" pitchFamily="18" charset="0"/>
                <a:cs typeface="Times New Roman" pitchFamily="18" charset="0"/>
              </a:rPr>
              <a:t>comparatives</a:t>
            </a:r>
            <a:r>
              <a:rPr lang="en-US" dirty="0" smtClean="0">
                <a:latin typeface="Times New Roman" pitchFamily="18" charset="0"/>
                <a:cs typeface="Times New Roman" pitchFamily="18" charset="0"/>
              </a:rPr>
              <a:t> or words </a:t>
            </a:r>
            <a:r>
              <a:rPr lang="en-US" u="sng" dirty="0" smtClean="0">
                <a:latin typeface="Times New Roman" pitchFamily="18" charset="0"/>
                <a:cs typeface="Times New Roman" pitchFamily="18" charset="0"/>
              </a:rPr>
              <a:t>implying comparison.</a:t>
            </a:r>
            <a:endParaRPr lang="en-US" dirty="0" smtClean="0">
              <a:latin typeface="Times New Roman" pitchFamily="18" charset="0"/>
              <a:cs typeface="Times New Roman" pitchFamily="18" charset="0"/>
            </a:endParaRPr>
          </a:p>
          <a:p>
            <a:pPr>
              <a:buNone/>
            </a:pPr>
            <a:r>
              <a:rPr lang="en-US" dirty="0" err="1" smtClean="0">
                <a:latin typeface="Times New Roman" pitchFamily="18" charset="0"/>
                <a:cs typeface="Times New Roman" pitchFamily="18" charset="0"/>
              </a:rPr>
              <a:t>Heri</a:t>
            </a:r>
            <a:r>
              <a:rPr lang="en-US" dirty="0" smtClean="0">
                <a:latin typeface="Times New Roman" pitchFamily="18" charset="0"/>
                <a:cs typeface="Times New Roman" pitchFamily="18" charset="0"/>
              </a:rPr>
              <a:t> ego </a:t>
            </a:r>
            <a:r>
              <a:rPr lang="en-US" b="1" u="sng" dirty="0" err="1" smtClean="0">
                <a:latin typeface="Times New Roman" pitchFamily="18" charset="0"/>
                <a:cs typeface="Times New Roman" pitchFamily="18" charset="0"/>
              </a:rPr>
              <a:t>multô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aegrior</a:t>
            </a:r>
            <a:r>
              <a:rPr lang="en-US" dirty="0" smtClean="0">
                <a:latin typeface="Times New Roman" pitchFamily="18" charset="0"/>
                <a:cs typeface="Times New Roman" pitchFamily="18" charset="0"/>
              </a:rPr>
              <a:t>. –Yesterday I was </a:t>
            </a:r>
            <a:r>
              <a:rPr lang="en-US" b="1" u="sng" dirty="0" smtClean="0">
                <a:latin typeface="Times New Roman" pitchFamily="18" charset="0"/>
                <a:cs typeface="Times New Roman" pitchFamily="18" charset="0"/>
              </a:rPr>
              <a:t>much</a:t>
            </a:r>
            <a:r>
              <a:rPr lang="en-US" dirty="0" smtClean="0">
                <a:latin typeface="Times New Roman" pitchFamily="18" charset="0"/>
                <a:cs typeface="Times New Roman" pitchFamily="18" charset="0"/>
              </a:rPr>
              <a:t> sicker.</a:t>
            </a:r>
          </a:p>
          <a:p>
            <a:pPr>
              <a:buNone/>
            </a:pPr>
            <a:r>
              <a:rPr lang="en-US" dirty="0" err="1" smtClean="0">
                <a:latin typeface="Times New Roman" pitchFamily="18" charset="0"/>
                <a:cs typeface="Times New Roman" pitchFamily="18" charset="0"/>
              </a:rPr>
              <a:t>Longior</a:t>
            </a:r>
            <a:r>
              <a:rPr lang="en-US" dirty="0" smtClean="0">
                <a:latin typeface="Times New Roman" pitchFamily="18" charset="0"/>
                <a:cs typeface="Times New Roman" pitchFamily="18" charset="0"/>
              </a:rPr>
              <a:t> sum quam </a:t>
            </a:r>
            <a:r>
              <a:rPr lang="en-US" dirty="0" err="1" smtClean="0">
                <a:latin typeface="Times New Roman" pitchFamily="18" charset="0"/>
                <a:cs typeface="Times New Roman" pitchFamily="18" charset="0"/>
              </a:rPr>
              <a:t>pater</a:t>
            </a:r>
            <a:r>
              <a:rPr lang="en-US"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paulô</a:t>
            </a:r>
            <a:r>
              <a:rPr lang="en-US" dirty="0" smtClean="0">
                <a:latin typeface="Times New Roman" pitchFamily="18" charset="0"/>
                <a:cs typeface="Times New Roman" pitchFamily="18" charset="0"/>
              </a:rPr>
              <a:t>. –I am taller than my father </a:t>
            </a:r>
            <a:r>
              <a:rPr lang="en-US" b="1" u="sng" dirty="0" smtClean="0">
                <a:latin typeface="Times New Roman" pitchFamily="18" charset="0"/>
                <a:cs typeface="Times New Roman" pitchFamily="18" charset="0"/>
              </a:rPr>
              <a:t>by a little</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NOTE: At times you will find the ablative of degree of difference used with the correlatives quo… </a:t>
            </a:r>
            <a:r>
              <a:rPr lang="en-US" dirty="0" err="1" smtClean="0">
                <a:latin typeface="Times New Roman" pitchFamily="18" charset="0"/>
                <a:cs typeface="Times New Roman" pitchFamily="18" charset="0"/>
              </a:rPr>
              <a:t>eo</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tanto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quanto</a:t>
            </a:r>
            <a:r>
              <a:rPr lang="en-US" dirty="0" smtClean="0">
                <a:latin typeface="Times New Roman" pitchFamily="18" charset="0"/>
                <a:cs typeface="Times New Roman" pitchFamily="18" charset="0"/>
              </a:rPr>
              <a:t> which often translate “by how much… 	by that much.”</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Ablative of Price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525963"/>
          </a:xfrm>
        </p:spPr>
        <p:txBody>
          <a:bodyPr/>
          <a:lstStyle/>
          <a:p>
            <a:pPr>
              <a:buNone/>
            </a:pPr>
            <a:r>
              <a:rPr lang="en-US" dirty="0" smtClean="0">
                <a:latin typeface="Times New Roman" pitchFamily="18" charset="0"/>
                <a:cs typeface="Times New Roman" pitchFamily="18" charset="0"/>
              </a:rPr>
              <a:t>The ablative may denote the price of a thing (the genitive can do this, too).</a:t>
            </a:r>
          </a:p>
          <a:p>
            <a:pPr>
              <a:buNone/>
            </a:pPr>
            <a:r>
              <a:rPr lang="en-US" dirty="0" smtClean="0">
                <a:latin typeface="Times New Roman" pitchFamily="18" charset="0"/>
                <a:cs typeface="Times New Roman" pitchFamily="18" charset="0"/>
              </a:rPr>
              <a:t>Elvis </a:t>
            </a:r>
            <a:r>
              <a:rPr lang="en-US" dirty="0" err="1" smtClean="0">
                <a:latin typeface="Times New Roman" pitchFamily="18" charset="0"/>
                <a:cs typeface="Times New Roman" pitchFamily="18" charset="0"/>
              </a:rPr>
              <a:t>canem</a:t>
            </a:r>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sex </a:t>
            </a:r>
            <a:r>
              <a:rPr lang="en-US" b="1" u="sng" dirty="0" err="1" smtClean="0">
                <a:latin typeface="Times New Roman" pitchFamily="18" charset="0"/>
                <a:cs typeface="Times New Roman" pitchFamily="18" charset="0"/>
              </a:rPr>
              <a:t>milibus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sesterium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vendit</a:t>
            </a:r>
            <a:r>
              <a:rPr lang="en-US" dirty="0" smtClean="0">
                <a:latin typeface="Times New Roman" pitchFamily="18" charset="0"/>
                <a:cs typeface="Times New Roman" pitchFamily="18" charset="0"/>
              </a:rPr>
              <a:t>. </a:t>
            </a:r>
            <a:r>
              <a:rPr lang="en-US" smtClean="0">
                <a:latin typeface="Times New Roman" pitchFamily="18" charset="0"/>
                <a:cs typeface="Times New Roman" pitchFamily="18" charset="0"/>
              </a:rPr>
              <a:t>–Elvis </a:t>
            </a:r>
            <a:r>
              <a:rPr lang="en-US" dirty="0" smtClean="0">
                <a:latin typeface="Times New Roman" pitchFamily="18" charset="0"/>
                <a:cs typeface="Times New Roman" pitchFamily="18" charset="0"/>
              </a:rPr>
              <a:t>is selling his dog </a:t>
            </a:r>
            <a:r>
              <a:rPr lang="en-US" b="1" u="sng" dirty="0" smtClean="0">
                <a:latin typeface="Times New Roman" pitchFamily="18" charset="0"/>
                <a:cs typeface="Times New Roman" pitchFamily="18" charset="0"/>
              </a:rPr>
              <a:t>for six thousand</a:t>
            </a:r>
            <a:r>
              <a:rPr lang="en-US" dirty="0" smtClean="0">
                <a:latin typeface="Times New Roman" pitchFamily="18" charset="0"/>
                <a:cs typeface="Times New Roman" pitchFamily="18" charset="0"/>
              </a:rPr>
              <a:t> sesterces.</a:t>
            </a:r>
          </a:p>
          <a:p>
            <a:pPr>
              <a:buNone/>
            </a:pPr>
            <a:r>
              <a:rPr lang="en-US" dirty="0" err="1" smtClean="0">
                <a:latin typeface="Times New Roman" pitchFamily="18" charset="0"/>
                <a:cs typeface="Times New Roman" pitchFamily="18" charset="0"/>
              </a:rPr>
              <a:t>Emam</a:t>
            </a:r>
            <a:r>
              <a:rPr lang="en-US"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carminê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cenam</a:t>
            </a:r>
            <a:r>
              <a:rPr lang="en-US" dirty="0" smtClean="0">
                <a:latin typeface="Times New Roman" pitchFamily="18" charset="0"/>
                <a:cs typeface="Times New Roman" pitchFamily="18" charset="0"/>
              </a:rPr>
              <a:t>. –I will buy that dinner from you </a:t>
            </a:r>
            <a:r>
              <a:rPr lang="en-US" b="1" u="sng" dirty="0" smtClean="0">
                <a:latin typeface="Times New Roman" pitchFamily="18" charset="0"/>
                <a:cs typeface="Times New Roman" pitchFamily="18" charset="0"/>
              </a:rPr>
              <a:t>for a song</a:t>
            </a:r>
            <a:r>
              <a:rPr lang="en-US" dirty="0" smtClean="0">
                <a:latin typeface="Times New Roman" pitchFamily="18" charset="0"/>
                <a:cs typeface="Times New Roman" pitchFamily="18" charset="0"/>
              </a:rPr>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Ablative Absolute</a:t>
            </a:r>
            <a:endParaRPr lang="en-US" dirty="0"/>
          </a:p>
        </p:txBody>
      </p:sp>
      <p:sp>
        <p:nvSpPr>
          <p:cNvPr id="3" name="Content Placeholder 2"/>
          <p:cNvSpPr>
            <a:spLocks noGrp="1"/>
          </p:cNvSpPr>
          <p:nvPr>
            <p:ph idx="1"/>
          </p:nvPr>
        </p:nvSpPr>
        <p:spPr>
          <a:xfrm>
            <a:off x="0" y="990600"/>
            <a:ext cx="9144000" cy="5867400"/>
          </a:xfrm>
        </p:spPr>
        <p:txBody>
          <a:bodyPr>
            <a:normAutofit fontScale="92500" lnSpcReduction="10000"/>
          </a:bodyPr>
          <a:lstStyle/>
          <a:p>
            <a:pPr>
              <a:buNone/>
            </a:pPr>
            <a:r>
              <a:rPr lang="en-US" dirty="0" smtClean="0">
                <a:latin typeface="Times New Roman" pitchFamily="18" charset="0"/>
                <a:cs typeface="Times New Roman" pitchFamily="18" charset="0"/>
              </a:rPr>
              <a:t>This ablative phrase always contains at least two words, typically an ablative noun and an ablative participle. Its meaning can be taken out of the sentence without changing the meaning of the sentence; it merely gives a circumstance under which the sentence took place.</a:t>
            </a:r>
          </a:p>
          <a:p>
            <a:pPr>
              <a:buNone/>
            </a:pPr>
            <a:r>
              <a:rPr lang="en-US" b="1" u="sng" dirty="0" err="1" smtClean="0">
                <a:latin typeface="Times New Roman" pitchFamily="18" charset="0"/>
                <a:cs typeface="Times New Roman" pitchFamily="18" charset="0"/>
              </a:rPr>
              <a:t>Bellô</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perfectô</a:t>
            </a:r>
            <a:r>
              <a:rPr lang="en-US" dirty="0" smtClean="0">
                <a:latin typeface="Times New Roman" pitchFamily="18" charset="0"/>
                <a:cs typeface="Times New Roman" pitchFamily="18" charset="0"/>
              </a:rPr>
              <a:t>, Caesar </a:t>
            </a:r>
            <a:r>
              <a:rPr lang="en-US" dirty="0" err="1" smtClean="0">
                <a:latin typeface="Times New Roman" pitchFamily="18" charset="0"/>
                <a:cs typeface="Times New Roman" pitchFamily="18" charset="0"/>
              </a:rPr>
              <a:t>Romam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rediit</a:t>
            </a:r>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With the war completed</a:t>
            </a:r>
            <a:r>
              <a:rPr lang="en-US" dirty="0" smtClean="0">
                <a:latin typeface="Times New Roman" pitchFamily="18" charset="0"/>
                <a:cs typeface="Times New Roman" pitchFamily="18" charset="0"/>
              </a:rPr>
              <a:t>, Caesar returned to Rome.</a:t>
            </a:r>
          </a:p>
          <a:p>
            <a:pPr>
              <a:buNone/>
            </a:pPr>
            <a:r>
              <a:rPr lang="en-US" b="1" u="sng" dirty="0" err="1" smtClean="0">
                <a:latin typeface="Times New Roman" pitchFamily="18" charset="0"/>
                <a:cs typeface="Times New Roman" pitchFamily="18" charset="0"/>
              </a:rPr>
              <a:t>Liberîs</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lacrimantibus</a:t>
            </a:r>
            <a:r>
              <a:rPr lang="en-US" dirty="0" smtClean="0">
                <a:latin typeface="Times New Roman" pitchFamily="18" charset="0"/>
                <a:cs typeface="Times New Roman" pitchFamily="18" charset="0"/>
              </a:rPr>
              <a:t>, mater </a:t>
            </a:r>
            <a:r>
              <a:rPr lang="en-US" dirty="0" err="1" smtClean="0">
                <a:latin typeface="Times New Roman" pitchFamily="18" charset="0"/>
                <a:cs typeface="Times New Roman" pitchFamily="18" charset="0"/>
              </a:rPr>
              <a:t>dormiebat</a:t>
            </a:r>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With the children crying</a:t>
            </a:r>
            <a:r>
              <a:rPr lang="en-US" dirty="0" smtClean="0">
                <a:latin typeface="Times New Roman" pitchFamily="18" charset="0"/>
                <a:cs typeface="Times New Roman" pitchFamily="18" charset="0"/>
              </a:rPr>
              <a:t>, the mother was </a:t>
            </a:r>
            <a:r>
              <a:rPr lang="en-US" dirty="0" err="1" smtClean="0">
                <a:latin typeface="Times New Roman" pitchFamily="18" charset="0"/>
                <a:cs typeface="Times New Roman" pitchFamily="18" charset="0"/>
              </a:rPr>
              <a:t>alseep</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NOTE: The absolute can sometimes appear as two nouns, seen most often as the example below.</a:t>
            </a:r>
          </a:p>
          <a:p>
            <a:pPr>
              <a:buNone/>
            </a:pPr>
            <a:r>
              <a:rPr lang="en-US" b="1" u="sng" dirty="0" err="1" smtClean="0">
                <a:latin typeface="Times New Roman" pitchFamily="18" charset="0"/>
                <a:cs typeface="Times New Roman" pitchFamily="18" charset="0"/>
              </a:rPr>
              <a:t>Fufidiô</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consulê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urbs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crescebatur</a:t>
            </a:r>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With </a:t>
            </a:r>
            <a:r>
              <a:rPr lang="en-US" b="1" u="sng" dirty="0" err="1" smtClean="0">
                <a:latin typeface="Times New Roman" pitchFamily="18" charset="0"/>
                <a:cs typeface="Times New Roman" pitchFamily="18" charset="0"/>
              </a:rPr>
              <a:t>Fufidius</a:t>
            </a:r>
            <a:r>
              <a:rPr lang="en-US" b="1" u="sng" dirty="0" smtClean="0">
                <a:latin typeface="Times New Roman" pitchFamily="18" charset="0"/>
                <a:cs typeface="Times New Roman" pitchFamily="18" charset="0"/>
              </a:rPr>
              <a:t> as consul</a:t>
            </a:r>
            <a:r>
              <a:rPr lang="en-US" dirty="0" smtClean="0">
                <a:latin typeface="Times New Roman" pitchFamily="18" charset="0"/>
                <a:cs typeface="Times New Roman" pitchFamily="18" charset="0"/>
              </a:rPr>
              <a:t>, the city grew (was increased).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I’m going to start a running list of ablatives here. As you click forward, each slide will contain a different ablative. So far, there are </a:t>
            </a:r>
            <a:r>
              <a:rPr lang="en-US" dirty="0" smtClean="0">
                <a:latin typeface="Times New Roman" pitchFamily="18" charset="0"/>
                <a:cs typeface="Times New Roman" pitchFamily="18" charset="0"/>
              </a:rPr>
              <a:t>twelve which constitute most of the ablatives I will ever </a:t>
            </a:r>
            <a:r>
              <a:rPr lang="en-US" smtClean="0">
                <a:latin typeface="Times New Roman" pitchFamily="18" charset="0"/>
                <a:cs typeface="Times New Roman" pitchFamily="18" charset="0"/>
              </a:rPr>
              <a:t>teach you</a:t>
            </a:r>
            <a:r>
              <a:rPr lang="en-US"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Ablative of Place Where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525963"/>
          </a:xfrm>
        </p:spPr>
        <p:txBody>
          <a:bodyPr/>
          <a:lstStyle/>
          <a:p>
            <a:pPr>
              <a:buNone/>
            </a:pPr>
            <a:r>
              <a:rPr lang="en-US" dirty="0" smtClean="0">
                <a:latin typeface="Times New Roman" pitchFamily="18" charset="0"/>
                <a:cs typeface="Times New Roman" pitchFamily="18" charset="0"/>
              </a:rPr>
              <a:t>This ablative sometimes uses the preposition </a:t>
            </a:r>
            <a:r>
              <a:rPr lang="en-US" i="1" dirty="0" smtClean="0">
                <a:latin typeface="Times New Roman" pitchFamily="18" charset="0"/>
                <a:cs typeface="Times New Roman" pitchFamily="18" charset="0"/>
              </a:rPr>
              <a:t>in,</a:t>
            </a:r>
            <a:r>
              <a:rPr lang="en-US" dirty="0" smtClean="0">
                <a:latin typeface="Times New Roman" pitchFamily="18" charset="0"/>
                <a:cs typeface="Times New Roman" pitchFamily="18" charset="0"/>
              </a:rPr>
              <a:t> but not always. It’s very common, you’ve seen them since chapter 1, and it simply tells you where things happen.</a:t>
            </a:r>
          </a:p>
          <a:p>
            <a:pPr>
              <a:buNone/>
            </a:pPr>
            <a:r>
              <a:rPr lang="en-US" dirty="0" smtClean="0">
                <a:latin typeface="Times New Roman" pitchFamily="18" charset="0"/>
                <a:cs typeface="Times New Roman" pitchFamily="18" charset="0"/>
              </a:rPr>
              <a:t>Cornelia </a:t>
            </a:r>
            <a:r>
              <a:rPr lang="en-US" b="1" u="sng" dirty="0" smtClean="0">
                <a:latin typeface="Times New Roman" pitchFamily="18" charset="0"/>
                <a:cs typeface="Times New Roman" pitchFamily="18" charset="0"/>
              </a:rPr>
              <a:t>in </a:t>
            </a:r>
            <a:r>
              <a:rPr lang="en-US" b="1" u="sng" dirty="0" err="1" smtClean="0">
                <a:latin typeface="Times New Roman" pitchFamily="18" charset="0"/>
                <a:cs typeface="Times New Roman" pitchFamily="18" charset="0"/>
              </a:rPr>
              <a:t>Italiâ</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habitat. –Cornelia lives </a:t>
            </a:r>
            <a:r>
              <a:rPr lang="en-US" b="1" u="sng" dirty="0" smtClean="0">
                <a:latin typeface="Times New Roman" pitchFamily="18" charset="0"/>
                <a:cs typeface="Times New Roman" pitchFamily="18" charset="0"/>
              </a:rPr>
              <a:t>in Italy</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Marcus habitat </a:t>
            </a:r>
            <a:r>
              <a:rPr lang="en-US" b="1" u="sng" dirty="0" err="1" smtClean="0">
                <a:latin typeface="Times New Roman" pitchFamily="18" charset="0"/>
                <a:cs typeface="Times New Roman" pitchFamily="18" charset="0"/>
              </a:rPr>
              <a:t>Româ</a:t>
            </a:r>
            <a:r>
              <a:rPr lang="en-US" dirty="0" smtClean="0">
                <a:latin typeface="Times New Roman" pitchFamily="18" charset="0"/>
                <a:cs typeface="Times New Roman" pitchFamily="18" charset="0"/>
              </a:rPr>
              <a:t>. –Marcus lives </a:t>
            </a:r>
            <a:r>
              <a:rPr lang="en-US" b="1" u="sng" dirty="0" smtClean="0">
                <a:latin typeface="Times New Roman" pitchFamily="18" charset="0"/>
                <a:cs typeface="Times New Roman" pitchFamily="18" charset="0"/>
              </a:rPr>
              <a:t>in Rome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Ablative of Time When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This ablative is usually fairly easy to pick out. It only shows up with time related words, such as:</a:t>
            </a:r>
          </a:p>
          <a:p>
            <a:pPr>
              <a:buNone/>
            </a:pPr>
            <a:r>
              <a:rPr lang="en-US" b="1" u="sng" dirty="0" err="1" smtClean="0">
                <a:latin typeface="Times New Roman" pitchFamily="18" charset="0"/>
                <a:cs typeface="Times New Roman" pitchFamily="18" charset="0"/>
              </a:rPr>
              <a:t>e</a:t>
            </a:r>
            <a:r>
              <a:rPr lang="en-US" b="1" u="sng" dirty="0" err="1">
                <a:latin typeface="Times New Roman" pitchFamily="18" charset="0"/>
                <a:cs typeface="Times New Roman" pitchFamily="18" charset="0"/>
              </a:rPr>
              <a:t>ô</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temporê</a:t>
            </a:r>
            <a:r>
              <a:rPr lang="en-US" b="1" u="sng"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b="1" u="sng" dirty="0" smtClean="0">
                <a:latin typeface="Times New Roman" pitchFamily="18" charset="0"/>
                <a:cs typeface="Times New Roman" pitchFamily="18" charset="0"/>
              </a:rPr>
              <a:t>at that moment</a:t>
            </a:r>
          </a:p>
          <a:p>
            <a:pPr>
              <a:buNone/>
            </a:pPr>
            <a:r>
              <a:rPr lang="en-US" b="1" u="sng" dirty="0" err="1">
                <a:latin typeface="Times New Roman" pitchFamily="18" charset="0"/>
                <a:cs typeface="Times New Roman" pitchFamily="18" charset="0"/>
              </a:rPr>
              <a:t>i</a:t>
            </a:r>
            <a:r>
              <a:rPr lang="en-US" b="1" u="sng" dirty="0" err="1" smtClean="0">
                <a:latin typeface="Times New Roman" pitchFamily="18" charset="0"/>
                <a:cs typeface="Times New Roman" pitchFamily="18" charset="0"/>
              </a:rPr>
              <a:t>lla</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noctê</a:t>
            </a:r>
            <a:r>
              <a:rPr lang="en-US" b="1" u="sng"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b="1" u="sng" dirty="0" smtClean="0">
                <a:latin typeface="Times New Roman" pitchFamily="18" charset="0"/>
                <a:cs typeface="Times New Roman" pitchFamily="18" charset="0"/>
              </a:rPr>
              <a:t>that night</a:t>
            </a:r>
          </a:p>
          <a:p>
            <a:pPr>
              <a:buNone/>
            </a:pPr>
            <a:r>
              <a:rPr lang="en-US" b="1" u="sng" dirty="0" err="1" smtClean="0">
                <a:latin typeface="Times New Roman" pitchFamily="18" charset="0"/>
                <a:cs typeface="Times New Roman" pitchFamily="18" charset="0"/>
              </a:rPr>
              <a:t>Ianuariô</a:t>
            </a:r>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in January</a:t>
            </a:r>
            <a:endParaRPr lang="en-US" b="1" u="sng"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Ablative of Place from Which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525963"/>
          </a:xfrm>
        </p:spPr>
        <p:txBody>
          <a:bodyPr/>
          <a:lstStyle/>
          <a:p>
            <a:pPr>
              <a:buNone/>
            </a:pPr>
            <a:r>
              <a:rPr lang="en-US" dirty="0" smtClean="0"/>
              <a:t>This ablative will always be used with one of three prepositions: </a:t>
            </a:r>
            <a:r>
              <a:rPr lang="en-US" i="1" dirty="0" err="1" smtClean="0"/>
              <a:t>ab</a:t>
            </a:r>
            <a:r>
              <a:rPr lang="en-US" dirty="0" smtClean="0"/>
              <a:t>, </a:t>
            </a:r>
            <a:r>
              <a:rPr lang="en-US" i="1" dirty="0" smtClean="0"/>
              <a:t>ex</a:t>
            </a:r>
            <a:r>
              <a:rPr lang="en-US" dirty="0" smtClean="0"/>
              <a:t> or </a:t>
            </a:r>
            <a:r>
              <a:rPr lang="en-US" i="1" dirty="0" smtClean="0"/>
              <a:t>de</a:t>
            </a:r>
            <a:r>
              <a:rPr lang="en-US" dirty="0" smtClean="0"/>
              <a:t>.</a:t>
            </a:r>
          </a:p>
          <a:p>
            <a:pPr>
              <a:buNone/>
            </a:pPr>
            <a:r>
              <a:rPr lang="en-US" dirty="0" err="1" smtClean="0"/>
              <a:t>Sextus</a:t>
            </a:r>
            <a:r>
              <a:rPr lang="en-US" dirty="0" smtClean="0"/>
              <a:t> </a:t>
            </a:r>
            <a:r>
              <a:rPr lang="en-US" b="1" u="sng" dirty="0" smtClean="0"/>
              <a:t>ex </a:t>
            </a:r>
            <a:r>
              <a:rPr lang="en-US" b="1" u="sng" dirty="0" err="1" smtClean="0"/>
              <a:t>arborê</a:t>
            </a:r>
            <a:r>
              <a:rPr lang="en-US" dirty="0" smtClean="0"/>
              <a:t> </a:t>
            </a:r>
            <a:r>
              <a:rPr lang="en-US" dirty="0" err="1" smtClean="0"/>
              <a:t>cadit</a:t>
            </a:r>
            <a:r>
              <a:rPr lang="en-US" dirty="0" smtClean="0"/>
              <a:t>. –</a:t>
            </a:r>
            <a:r>
              <a:rPr lang="en-US" dirty="0" err="1" smtClean="0"/>
              <a:t>Sextus</a:t>
            </a:r>
            <a:r>
              <a:rPr lang="en-US" dirty="0" smtClean="0"/>
              <a:t> falls </a:t>
            </a:r>
            <a:r>
              <a:rPr lang="en-US" b="1" u="sng" dirty="0" smtClean="0"/>
              <a:t>out of the tree</a:t>
            </a:r>
            <a:r>
              <a:rPr lang="en-US" dirty="0" smtClean="0"/>
              <a:t>.</a:t>
            </a:r>
          </a:p>
          <a:p>
            <a:pPr>
              <a:buNone/>
            </a:pPr>
            <a:r>
              <a:rPr lang="en-US" dirty="0" smtClean="0"/>
              <a:t>Cornelia </a:t>
            </a:r>
            <a:r>
              <a:rPr lang="en-US" b="1" u="sng" dirty="0" err="1" smtClean="0"/>
              <a:t>ab</a:t>
            </a:r>
            <a:r>
              <a:rPr lang="en-US" b="1" u="sng" dirty="0" smtClean="0"/>
              <a:t> </a:t>
            </a:r>
            <a:r>
              <a:rPr lang="en-US" b="1" u="sng" dirty="0" err="1" smtClean="0"/>
              <a:t>villâ</a:t>
            </a:r>
            <a:r>
              <a:rPr lang="en-US" dirty="0" smtClean="0"/>
              <a:t> </a:t>
            </a:r>
            <a:r>
              <a:rPr lang="en-US" dirty="0" err="1" smtClean="0"/>
              <a:t>ambulat</a:t>
            </a:r>
            <a:r>
              <a:rPr lang="en-US" dirty="0" smtClean="0"/>
              <a:t>. –Cornelia walks </a:t>
            </a:r>
            <a:r>
              <a:rPr lang="en-US" b="1" u="sng" dirty="0" smtClean="0"/>
              <a:t>away from the house</a:t>
            </a:r>
            <a:r>
              <a:rPr lang="en-US" dirty="0" smtClean="0"/>
              <a:t>.</a:t>
            </a:r>
          </a:p>
          <a:p>
            <a:pPr>
              <a:buNone/>
            </a:pPr>
            <a:r>
              <a:rPr lang="en-US" b="1" u="sng" dirty="0" smtClean="0"/>
              <a:t>De </a:t>
            </a:r>
            <a:r>
              <a:rPr lang="en-US" b="1" u="sng" dirty="0" err="1" smtClean="0"/>
              <a:t>raedâ</a:t>
            </a:r>
            <a:r>
              <a:rPr lang="en-US" dirty="0" smtClean="0"/>
              <a:t> se </a:t>
            </a:r>
            <a:r>
              <a:rPr lang="en-US" dirty="0" err="1" smtClean="0"/>
              <a:t>iacit</a:t>
            </a:r>
            <a:r>
              <a:rPr lang="en-US" dirty="0" smtClean="0"/>
              <a:t> </a:t>
            </a:r>
            <a:r>
              <a:rPr lang="en-US" dirty="0" err="1" smtClean="0"/>
              <a:t>Syrus</a:t>
            </a:r>
            <a:r>
              <a:rPr lang="en-US" dirty="0" smtClean="0"/>
              <a:t>. –</a:t>
            </a:r>
            <a:r>
              <a:rPr lang="en-US" dirty="0" err="1" smtClean="0"/>
              <a:t>Syrus</a:t>
            </a:r>
            <a:r>
              <a:rPr lang="en-US" dirty="0" smtClean="0"/>
              <a:t> jumps </a:t>
            </a:r>
            <a:r>
              <a:rPr lang="en-US" b="1" u="sng" dirty="0" smtClean="0"/>
              <a:t>down from the carriage</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Ablative of Accompaniment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525963"/>
          </a:xfrm>
        </p:spPr>
        <p:txBody>
          <a:bodyPr/>
          <a:lstStyle/>
          <a:p>
            <a:pPr>
              <a:buNone/>
            </a:pPr>
            <a:r>
              <a:rPr lang="en-US" dirty="0" smtClean="0">
                <a:latin typeface="Times New Roman" pitchFamily="18" charset="0"/>
                <a:cs typeface="Times New Roman" pitchFamily="18" charset="0"/>
              </a:rPr>
              <a:t>This ablative is always used with the preposition </a:t>
            </a:r>
            <a:r>
              <a:rPr lang="en-US" i="1" dirty="0" smtClean="0">
                <a:latin typeface="Times New Roman" pitchFamily="18" charset="0"/>
                <a:cs typeface="Times New Roman" pitchFamily="18" charset="0"/>
              </a:rPr>
              <a:t>cum</a:t>
            </a:r>
            <a:r>
              <a:rPr lang="en-US" dirty="0" smtClean="0">
                <a:latin typeface="Times New Roman" pitchFamily="18" charset="0"/>
                <a:cs typeface="Times New Roman" pitchFamily="18" charset="0"/>
              </a:rPr>
              <a:t>. This describes when someone does an action </a:t>
            </a:r>
            <a:r>
              <a:rPr lang="en-US" i="1" dirty="0" smtClean="0">
                <a:latin typeface="Times New Roman" pitchFamily="18" charset="0"/>
                <a:cs typeface="Times New Roman" pitchFamily="18" charset="0"/>
              </a:rPr>
              <a:t>with</a:t>
            </a:r>
            <a:r>
              <a:rPr lang="en-US" dirty="0" smtClean="0">
                <a:latin typeface="Times New Roman" pitchFamily="18" charset="0"/>
                <a:cs typeface="Times New Roman" pitchFamily="18" charset="0"/>
              </a:rPr>
              <a:t> someone else.</a:t>
            </a:r>
          </a:p>
          <a:p>
            <a:pPr>
              <a:buNone/>
            </a:pPr>
            <a:r>
              <a:rPr lang="en-US" dirty="0" smtClean="0">
                <a:latin typeface="Times New Roman" pitchFamily="18" charset="0"/>
                <a:cs typeface="Times New Roman" pitchFamily="18" charset="0"/>
              </a:rPr>
              <a:t>Cornelia </a:t>
            </a:r>
            <a:r>
              <a:rPr lang="en-US" b="1" u="sng" dirty="0" smtClean="0">
                <a:latin typeface="Times New Roman" pitchFamily="18" charset="0"/>
                <a:cs typeface="Times New Roman" pitchFamily="18" charset="0"/>
              </a:rPr>
              <a:t>cum </a:t>
            </a:r>
            <a:r>
              <a:rPr lang="en-US" b="1" u="sng" dirty="0" err="1" smtClean="0">
                <a:latin typeface="Times New Roman" pitchFamily="18" charset="0"/>
                <a:cs typeface="Times New Roman" pitchFamily="18" charset="0"/>
              </a:rPr>
              <a:t>Flaviâ</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sedet</a:t>
            </a:r>
            <a:r>
              <a:rPr lang="en-US" dirty="0" smtClean="0">
                <a:latin typeface="Times New Roman" pitchFamily="18" charset="0"/>
                <a:cs typeface="Times New Roman" pitchFamily="18" charset="0"/>
              </a:rPr>
              <a:t>. –Cornelia sits </a:t>
            </a:r>
            <a:r>
              <a:rPr lang="en-US" b="1" u="sng" dirty="0" smtClean="0">
                <a:latin typeface="Times New Roman" pitchFamily="18" charset="0"/>
                <a:cs typeface="Times New Roman" pitchFamily="18" charset="0"/>
              </a:rPr>
              <a:t>with </a:t>
            </a:r>
            <a:r>
              <a:rPr lang="en-US" b="1" u="sng" dirty="0" err="1" smtClean="0">
                <a:latin typeface="Times New Roman" pitchFamily="18" charset="0"/>
                <a:cs typeface="Times New Roman" pitchFamily="18" charset="0"/>
              </a:rPr>
              <a:t>Flavia</a:t>
            </a:r>
            <a:r>
              <a:rPr lang="en-US" dirty="0" smtClean="0">
                <a:latin typeface="Times New Roman" pitchFamily="18" charset="0"/>
                <a:cs typeface="Times New Roman" pitchFamily="18" charset="0"/>
              </a:rPr>
              <a:t>.</a:t>
            </a:r>
          </a:p>
          <a:p>
            <a:pPr>
              <a:buNone/>
            </a:pPr>
            <a:r>
              <a:rPr lang="en-US" dirty="0" err="1" smtClean="0">
                <a:latin typeface="Times New Roman" pitchFamily="18" charset="0"/>
                <a:cs typeface="Times New Roman" pitchFamily="18" charset="0"/>
              </a:rPr>
              <a:t>Davus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Getam</a:t>
            </a:r>
            <a:r>
              <a:rPr lang="en-US" dirty="0" smtClean="0">
                <a:latin typeface="Times New Roman" pitchFamily="18" charset="0"/>
                <a:cs typeface="Times New Roman" pitchFamily="18" charset="0"/>
              </a:rPr>
              <a:t> petit </a:t>
            </a:r>
            <a:r>
              <a:rPr lang="en-US" b="1" u="sng" dirty="0" smtClean="0">
                <a:latin typeface="Times New Roman" pitchFamily="18" charset="0"/>
                <a:cs typeface="Times New Roman" pitchFamily="18" charset="0"/>
              </a:rPr>
              <a:t>cum </a:t>
            </a:r>
            <a:r>
              <a:rPr lang="en-US" b="1" u="sng" dirty="0" err="1" smtClean="0">
                <a:latin typeface="Times New Roman" pitchFamily="18" charset="0"/>
                <a:cs typeface="Times New Roman" pitchFamily="18" charset="0"/>
              </a:rPr>
              <a:t>servîs</a:t>
            </a:r>
            <a:r>
              <a:rPr lang="en-US" dirty="0" smtClean="0">
                <a:latin typeface="Times New Roman" pitchFamily="18" charset="0"/>
                <a:cs typeface="Times New Roman" pitchFamily="18" charset="0"/>
              </a:rPr>
              <a:t>. –Dave seeks </a:t>
            </a:r>
            <a:r>
              <a:rPr lang="en-US" dirty="0" err="1" smtClean="0">
                <a:latin typeface="Times New Roman" pitchFamily="18" charset="0"/>
                <a:cs typeface="Times New Roman" pitchFamily="18" charset="0"/>
              </a:rPr>
              <a:t>Geta</a:t>
            </a:r>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with the slaves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Ablative of Means/Instrument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525963"/>
          </a:xfrm>
        </p:spPr>
        <p:txBody>
          <a:bodyPr>
            <a:normAutofit lnSpcReduction="10000"/>
          </a:bodyPr>
          <a:lstStyle/>
          <a:p>
            <a:pPr>
              <a:buNone/>
            </a:pPr>
            <a:r>
              <a:rPr lang="en-US" dirty="0" smtClean="0">
                <a:latin typeface="Times New Roman" pitchFamily="18" charset="0"/>
                <a:cs typeface="Times New Roman" pitchFamily="18" charset="0"/>
              </a:rPr>
              <a:t>This ablative will </a:t>
            </a:r>
            <a:r>
              <a:rPr lang="en-US" i="1" dirty="0" smtClean="0">
                <a:latin typeface="Times New Roman" pitchFamily="18" charset="0"/>
                <a:cs typeface="Times New Roman" pitchFamily="18" charset="0"/>
              </a:rPr>
              <a:t>never</a:t>
            </a:r>
            <a:r>
              <a:rPr lang="en-US" dirty="0" smtClean="0">
                <a:latin typeface="Times New Roman" pitchFamily="18" charset="0"/>
                <a:cs typeface="Times New Roman" pitchFamily="18" charset="0"/>
              </a:rPr>
              <a:t> show up with a preposition in Latin. It will just be an ablative noun hanging out by itself. We saw two of them at the end of chapter 12. It expresses the thing that you use to do something.</a:t>
            </a:r>
          </a:p>
          <a:p>
            <a:pPr>
              <a:buNone/>
            </a:pPr>
            <a:r>
              <a:rPr lang="en-US" dirty="0" err="1" smtClean="0">
                <a:latin typeface="Times New Roman" pitchFamily="18" charset="0"/>
                <a:cs typeface="Times New Roman" pitchFamily="18" charset="0"/>
              </a:rPr>
              <a:t>Davus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Getam</a:t>
            </a:r>
            <a:r>
              <a:rPr lang="en-US"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tunicâ</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arripit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Davus</a:t>
            </a:r>
            <a:r>
              <a:rPr lang="en-US" dirty="0" smtClean="0">
                <a:latin typeface="Times New Roman" pitchFamily="18" charset="0"/>
                <a:cs typeface="Times New Roman" pitchFamily="18" charset="0"/>
              </a:rPr>
              <a:t> grabs </a:t>
            </a:r>
            <a:r>
              <a:rPr lang="en-US" dirty="0" err="1" smtClean="0">
                <a:latin typeface="Times New Roman" pitchFamily="18" charset="0"/>
                <a:cs typeface="Times New Roman" pitchFamily="18" charset="0"/>
              </a:rPr>
              <a:t>Geta</a:t>
            </a:r>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by the tunic</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…et </a:t>
            </a:r>
            <a:r>
              <a:rPr lang="en-US" b="1" u="sng" dirty="0" err="1" smtClean="0">
                <a:latin typeface="Times New Roman" pitchFamily="18" charset="0"/>
                <a:cs typeface="Times New Roman" pitchFamily="18" charset="0"/>
              </a:rPr>
              <a:t>baculô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verberat</a:t>
            </a:r>
            <a:r>
              <a:rPr lang="en-US" dirty="0" smtClean="0">
                <a:latin typeface="Times New Roman" pitchFamily="18" charset="0"/>
                <a:cs typeface="Times New Roman" pitchFamily="18" charset="0"/>
              </a:rPr>
              <a:t>. -…and beats (him) </a:t>
            </a:r>
            <a:r>
              <a:rPr lang="en-US" b="1" u="sng" dirty="0" smtClean="0">
                <a:latin typeface="Times New Roman" pitchFamily="18" charset="0"/>
                <a:cs typeface="Times New Roman" pitchFamily="18" charset="0"/>
              </a:rPr>
              <a:t>with a stick</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NOTE: There is a preposition in English (</a:t>
            </a:r>
            <a:r>
              <a:rPr lang="en-US" i="1" dirty="0" smtClean="0">
                <a:latin typeface="Times New Roman" pitchFamily="18" charset="0"/>
                <a:cs typeface="Times New Roman" pitchFamily="18" charset="0"/>
              </a:rPr>
              <a:t>by</a:t>
            </a:r>
            <a:r>
              <a:rPr lang="en-US" dirty="0" smtClean="0">
                <a:latin typeface="Times New Roman" pitchFamily="18" charset="0"/>
                <a:cs typeface="Times New Roman" pitchFamily="18" charset="0"/>
              </a:rPr>
              <a:t> or </a:t>
            </a:r>
            <a:r>
              <a:rPr lang="en-US" i="1" dirty="0" smtClean="0">
                <a:latin typeface="Times New Roman" pitchFamily="18" charset="0"/>
                <a:cs typeface="Times New Roman" pitchFamily="18" charset="0"/>
              </a:rPr>
              <a:t>with</a:t>
            </a:r>
            <a:r>
              <a:rPr lang="en-US" dirty="0" smtClean="0">
                <a:latin typeface="Times New Roman" pitchFamily="18" charset="0"/>
                <a:cs typeface="Times New Roman" pitchFamily="18" charset="0"/>
              </a:rPr>
              <a:t>) but not in Latin.</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Ablative of Manner</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525963"/>
          </a:xfrm>
        </p:spPr>
        <p:txBody>
          <a:bodyPr/>
          <a:lstStyle/>
          <a:p>
            <a:pPr>
              <a:buNone/>
            </a:pPr>
            <a:r>
              <a:rPr lang="en-US" dirty="0" smtClean="0">
                <a:latin typeface="Times New Roman" pitchFamily="18" charset="0"/>
                <a:cs typeface="Times New Roman" pitchFamily="18" charset="0"/>
              </a:rPr>
              <a:t>This ablative, like means, also never gets a preposition, and it explains how things are done. It always shows up with an adjective and noun together, both in the ablative.</a:t>
            </a:r>
          </a:p>
          <a:p>
            <a:pPr>
              <a:buNone/>
            </a:pPr>
            <a:r>
              <a:rPr lang="en-US" dirty="0" smtClean="0">
                <a:latin typeface="Times New Roman" pitchFamily="18" charset="0"/>
                <a:cs typeface="Times New Roman" pitchFamily="18" charset="0"/>
              </a:rPr>
              <a:t>Aurelia Marcum </a:t>
            </a:r>
            <a:r>
              <a:rPr lang="en-US" dirty="0" err="1" smtClean="0">
                <a:latin typeface="Times New Roman" pitchFamily="18" charset="0"/>
                <a:cs typeface="Times New Roman" pitchFamily="18" charset="0"/>
              </a:rPr>
              <a:t>excitat</a:t>
            </a:r>
            <a:r>
              <a:rPr lang="en-US"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magnâ</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você</a:t>
            </a:r>
            <a:r>
              <a:rPr lang="en-US" dirty="0" smtClean="0">
                <a:latin typeface="Times New Roman" pitchFamily="18" charset="0"/>
                <a:cs typeface="Times New Roman" pitchFamily="18" charset="0"/>
              </a:rPr>
              <a:t>. –Aurelia wakes up </a:t>
            </a:r>
            <a:r>
              <a:rPr lang="en-US" dirty="0" err="1" smtClean="0">
                <a:latin typeface="Times New Roman" pitchFamily="18" charset="0"/>
                <a:cs typeface="Times New Roman" pitchFamily="18" charset="0"/>
              </a:rPr>
              <a:t>Marucs</a:t>
            </a:r>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with a loud voice</a:t>
            </a:r>
            <a:r>
              <a:rPr lang="en-US" dirty="0" smtClean="0">
                <a:latin typeface="Times New Roman" pitchFamily="18" charset="0"/>
                <a:cs typeface="Times New Roman" pitchFamily="18" charset="0"/>
              </a:rPr>
              <a:t>.</a:t>
            </a:r>
          </a:p>
          <a:p>
            <a:pPr>
              <a:buNone/>
            </a:pPr>
            <a:r>
              <a:rPr lang="en-US" dirty="0" err="1" smtClean="0">
                <a:latin typeface="Times New Roman" pitchFamily="18" charset="0"/>
                <a:cs typeface="Times New Roman" pitchFamily="18" charset="0"/>
              </a:rPr>
              <a:t>Davus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Getam</a:t>
            </a:r>
            <a:r>
              <a:rPr lang="en-US"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sollicitô</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vultû</a:t>
            </a:r>
            <a:r>
              <a:rPr lang="en-US" dirty="0" smtClean="0">
                <a:latin typeface="Times New Roman" pitchFamily="18" charset="0"/>
                <a:cs typeface="Times New Roman" pitchFamily="18" charset="0"/>
              </a:rPr>
              <a:t> petit. –</a:t>
            </a:r>
            <a:r>
              <a:rPr lang="en-US" dirty="0" err="1" smtClean="0">
                <a:latin typeface="Times New Roman" pitchFamily="18" charset="0"/>
                <a:cs typeface="Times New Roman" pitchFamily="18" charset="0"/>
              </a:rPr>
              <a:t>Davus</a:t>
            </a:r>
            <a:r>
              <a:rPr lang="en-US" dirty="0" smtClean="0">
                <a:latin typeface="Times New Roman" pitchFamily="18" charset="0"/>
                <a:cs typeface="Times New Roman" pitchFamily="18" charset="0"/>
              </a:rPr>
              <a:t> looks for </a:t>
            </a:r>
            <a:r>
              <a:rPr lang="en-US" dirty="0" err="1" smtClean="0">
                <a:latin typeface="Times New Roman" pitchFamily="18" charset="0"/>
                <a:cs typeface="Times New Roman" pitchFamily="18" charset="0"/>
              </a:rPr>
              <a:t>Geta</a:t>
            </a:r>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with a worried expression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Ablative of Cause</a:t>
            </a:r>
            <a:endParaRPr lang="en-US" dirty="0"/>
          </a:p>
        </p:txBody>
      </p:sp>
      <p:sp>
        <p:nvSpPr>
          <p:cNvPr id="3" name="Content Placeholder 2"/>
          <p:cNvSpPr>
            <a:spLocks noGrp="1"/>
          </p:cNvSpPr>
          <p:nvPr>
            <p:ph idx="1"/>
          </p:nvPr>
        </p:nvSpPr>
        <p:spPr>
          <a:xfrm>
            <a:off x="0" y="1600200"/>
            <a:ext cx="9144000" cy="4525963"/>
          </a:xfrm>
        </p:spPr>
        <p:txBody>
          <a:bodyPr/>
          <a:lstStyle/>
          <a:p>
            <a:pPr>
              <a:buNone/>
            </a:pPr>
            <a:r>
              <a:rPr lang="en-US" dirty="0" smtClean="0">
                <a:latin typeface="Times New Roman" pitchFamily="18" charset="0"/>
                <a:cs typeface="Times New Roman" pitchFamily="18" charset="0"/>
              </a:rPr>
              <a:t>This one can be used with or without a preposition (I usually see it without). It shows the cause of some action or state of mind. This use of the ablative is sometimes difficult to distinguish from the ablative of means.</a:t>
            </a:r>
          </a:p>
          <a:p>
            <a:pPr>
              <a:buNone/>
            </a:pPr>
            <a:r>
              <a:rPr lang="en-US" dirty="0" err="1" smtClean="0">
                <a:latin typeface="Times New Roman" pitchFamily="18" charset="0"/>
                <a:cs typeface="Times New Roman" pitchFamily="18" charset="0"/>
              </a:rPr>
              <a:t>Corneilius</a:t>
            </a:r>
            <a:r>
              <a:rPr lang="en-US"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magnâ</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irâ</a:t>
            </a:r>
            <a:r>
              <a:rPr lang="en-US" b="1" u="sng"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commotus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Syrum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verberat</a:t>
            </a:r>
            <a:r>
              <a:rPr lang="en-US" dirty="0" smtClean="0">
                <a:latin typeface="Times New Roman" pitchFamily="18" charset="0"/>
                <a:cs typeface="Times New Roman" pitchFamily="18" charset="0"/>
              </a:rPr>
              <a:t>. –Cornelius, moved </a:t>
            </a:r>
            <a:r>
              <a:rPr lang="en-US" b="1" u="sng" dirty="0" smtClean="0">
                <a:latin typeface="Times New Roman" pitchFamily="18" charset="0"/>
                <a:cs typeface="Times New Roman" pitchFamily="18" charset="0"/>
              </a:rPr>
              <a:t>by great anger</a:t>
            </a:r>
            <a:r>
              <a:rPr lang="en-US" dirty="0" smtClean="0">
                <a:latin typeface="Times New Roman" pitchFamily="18" charset="0"/>
                <a:cs typeface="Times New Roman" pitchFamily="18" charset="0"/>
              </a:rPr>
              <a:t>, beats </a:t>
            </a:r>
            <a:r>
              <a:rPr lang="en-US" dirty="0" err="1" smtClean="0">
                <a:latin typeface="Times New Roman" pitchFamily="18" charset="0"/>
                <a:cs typeface="Times New Roman" pitchFamily="18" charset="0"/>
              </a:rPr>
              <a:t>Syrus</a:t>
            </a:r>
            <a:r>
              <a:rPr lang="en-US" dirty="0" smtClean="0">
                <a:latin typeface="Times New Roman" pitchFamily="18" charset="0"/>
                <a:cs typeface="Times New Roman" pitchFamily="18" charset="0"/>
              </a:rPr>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2978</TotalTime>
  <Words>771</Words>
  <Application>Microsoft Office PowerPoint</Application>
  <PresentationFormat>On-screen Show (4:3)</PresentationFormat>
  <Paragraphs>55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ABLATIVES!</vt:lpstr>
      <vt:lpstr>Slide 2</vt:lpstr>
      <vt:lpstr>Ablative of Place Where</vt:lpstr>
      <vt:lpstr>Ablative of Time When</vt:lpstr>
      <vt:lpstr>Ablative of Place from Which</vt:lpstr>
      <vt:lpstr>Ablative of Accompaniment</vt:lpstr>
      <vt:lpstr>Ablative of Means/Instrument</vt:lpstr>
      <vt:lpstr>Ablative of Manner</vt:lpstr>
      <vt:lpstr>Ablative of Cause</vt:lpstr>
      <vt:lpstr>Ablative of Agent</vt:lpstr>
      <vt:lpstr>Ablative of Comparison</vt:lpstr>
      <vt:lpstr>Ablative of Degree of Difference</vt:lpstr>
      <vt:lpstr>Ablative of Price</vt:lpstr>
      <vt:lpstr>Ablative Absolute</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ABLATIVES!</dc:title>
  <dc:creator>Wake County Public Schools</dc:creator>
  <cp:lastModifiedBy>Wake County Public Schools</cp:lastModifiedBy>
  <cp:revision>32</cp:revision>
  <dcterms:created xsi:type="dcterms:W3CDTF">2010-10-13T17:12:52Z</dcterms:created>
  <dcterms:modified xsi:type="dcterms:W3CDTF">2011-04-25T11:05:05Z</dcterms:modified>
</cp:coreProperties>
</file>