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4"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0000"/>
    <a:srgbClr val="6DFFB6"/>
    <a:srgbClr val="2DFF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3193520-3F16-4CBE-A05E-33B49498B1D1}"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AE584-E392-4208-8239-D928A4B6ABCF}" type="slidenum">
              <a:rPr lang="en-US" smtClean="0"/>
              <a:t>‹#›</a:t>
            </a:fld>
            <a:endParaRPr lang="en-US"/>
          </a:p>
        </p:txBody>
      </p:sp>
    </p:spTree>
    <p:extLst>
      <p:ext uri="{BB962C8B-B14F-4D97-AF65-F5344CB8AC3E}">
        <p14:creationId xmlns:p14="http://schemas.microsoft.com/office/powerpoint/2010/main" val="593386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193520-3F16-4CBE-A05E-33B49498B1D1}"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AE584-E392-4208-8239-D928A4B6ABCF}" type="slidenum">
              <a:rPr lang="en-US" smtClean="0"/>
              <a:t>‹#›</a:t>
            </a:fld>
            <a:endParaRPr lang="en-US"/>
          </a:p>
        </p:txBody>
      </p:sp>
    </p:spTree>
    <p:extLst>
      <p:ext uri="{BB962C8B-B14F-4D97-AF65-F5344CB8AC3E}">
        <p14:creationId xmlns:p14="http://schemas.microsoft.com/office/powerpoint/2010/main" val="182680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193520-3F16-4CBE-A05E-33B49498B1D1}"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AE584-E392-4208-8239-D928A4B6ABCF}" type="slidenum">
              <a:rPr lang="en-US" smtClean="0"/>
              <a:t>‹#›</a:t>
            </a:fld>
            <a:endParaRPr lang="en-US"/>
          </a:p>
        </p:txBody>
      </p:sp>
    </p:spTree>
    <p:extLst>
      <p:ext uri="{BB962C8B-B14F-4D97-AF65-F5344CB8AC3E}">
        <p14:creationId xmlns:p14="http://schemas.microsoft.com/office/powerpoint/2010/main" val="948343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193520-3F16-4CBE-A05E-33B49498B1D1}"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AE584-E392-4208-8239-D928A4B6ABCF}" type="slidenum">
              <a:rPr lang="en-US" smtClean="0"/>
              <a:t>‹#›</a:t>
            </a:fld>
            <a:endParaRPr lang="en-US"/>
          </a:p>
        </p:txBody>
      </p:sp>
    </p:spTree>
    <p:extLst>
      <p:ext uri="{BB962C8B-B14F-4D97-AF65-F5344CB8AC3E}">
        <p14:creationId xmlns:p14="http://schemas.microsoft.com/office/powerpoint/2010/main" val="2838018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193520-3F16-4CBE-A05E-33B49498B1D1}"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AE584-E392-4208-8239-D928A4B6ABCF}" type="slidenum">
              <a:rPr lang="en-US" smtClean="0"/>
              <a:t>‹#›</a:t>
            </a:fld>
            <a:endParaRPr lang="en-US"/>
          </a:p>
        </p:txBody>
      </p:sp>
    </p:spTree>
    <p:extLst>
      <p:ext uri="{BB962C8B-B14F-4D97-AF65-F5344CB8AC3E}">
        <p14:creationId xmlns:p14="http://schemas.microsoft.com/office/powerpoint/2010/main" val="3488341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193520-3F16-4CBE-A05E-33B49498B1D1}"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AE584-E392-4208-8239-D928A4B6ABCF}" type="slidenum">
              <a:rPr lang="en-US" smtClean="0"/>
              <a:t>‹#›</a:t>
            </a:fld>
            <a:endParaRPr lang="en-US"/>
          </a:p>
        </p:txBody>
      </p:sp>
    </p:spTree>
    <p:extLst>
      <p:ext uri="{BB962C8B-B14F-4D97-AF65-F5344CB8AC3E}">
        <p14:creationId xmlns:p14="http://schemas.microsoft.com/office/powerpoint/2010/main" val="321632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193520-3F16-4CBE-A05E-33B49498B1D1}"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FAE584-E392-4208-8239-D928A4B6ABCF}" type="slidenum">
              <a:rPr lang="en-US" smtClean="0"/>
              <a:t>‹#›</a:t>
            </a:fld>
            <a:endParaRPr lang="en-US"/>
          </a:p>
        </p:txBody>
      </p:sp>
    </p:spTree>
    <p:extLst>
      <p:ext uri="{BB962C8B-B14F-4D97-AF65-F5344CB8AC3E}">
        <p14:creationId xmlns:p14="http://schemas.microsoft.com/office/powerpoint/2010/main" val="497030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193520-3F16-4CBE-A05E-33B49498B1D1}"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FAE584-E392-4208-8239-D928A4B6ABCF}" type="slidenum">
              <a:rPr lang="en-US" smtClean="0"/>
              <a:t>‹#›</a:t>
            </a:fld>
            <a:endParaRPr lang="en-US"/>
          </a:p>
        </p:txBody>
      </p:sp>
    </p:spTree>
    <p:extLst>
      <p:ext uri="{BB962C8B-B14F-4D97-AF65-F5344CB8AC3E}">
        <p14:creationId xmlns:p14="http://schemas.microsoft.com/office/powerpoint/2010/main" val="729178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193520-3F16-4CBE-A05E-33B49498B1D1}"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FAE584-E392-4208-8239-D928A4B6ABCF}" type="slidenum">
              <a:rPr lang="en-US" smtClean="0"/>
              <a:t>‹#›</a:t>
            </a:fld>
            <a:endParaRPr lang="en-US"/>
          </a:p>
        </p:txBody>
      </p:sp>
    </p:spTree>
    <p:extLst>
      <p:ext uri="{BB962C8B-B14F-4D97-AF65-F5344CB8AC3E}">
        <p14:creationId xmlns:p14="http://schemas.microsoft.com/office/powerpoint/2010/main" val="195139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193520-3F16-4CBE-A05E-33B49498B1D1}"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AE584-E392-4208-8239-D928A4B6ABCF}" type="slidenum">
              <a:rPr lang="en-US" smtClean="0"/>
              <a:t>‹#›</a:t>
            </a:fld>
            <a:endParaRPr lang="en-US"/>
          </a:p>
        </p:txBody>
      </p:sp>
    </p:spTree>
    <p:extLst>
      <p:ext uri="{BB962C8B-B14F-4D97-AF65-F5344CB8AC3E}">
        <p14:creationId xmlns:p14="http://schemas.microsoft.com/office/powerpoint/2010/main" val="1122930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193520-3F16-4CBE-A05E-33B49498B1D1}"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AE584-E392-4208-8239-D928A4B6ABCF}" type="slidenum">
              <a:rPr lang="en-US" smtClean="0"/>
              <a:t>‹#›</a:t>
            </a:fld>
            <a:endParaRPr lang="en-US"/>
          </a:p>
        </p:txBody>
      </p:sp>
    </p:spTree>
    <p:extLst>
      <p:ext uri="{BB962C8B-B14F-4D97-AF65-F5344CB8AC3E}">
        <p14:creationId xmlns:p14="http://schemas.microsoft.com/office/powerpoint/2010/main" val="1903893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DFFB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93520-3F16-4CBE-A05E-33B49498B1D1}" type="datetimeFigureOut">
              <a:rPr lang="en-US" smtClean="0"/>
              <a:t>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AE584-E392-4208-8239-D928A4B6ABCF}" type="slidenum">
              <a:rPr lang="en-US" smtClean="0"/>
              <a:t>‹#›</a:t>
            </a:fld>
            <a:endParaRPr lang="en-US"/>
          </a:p>
        </p:txBody>
      </p:sp>
    </p:spTree>
    <p:extLst>
      <p:ext uri="{BB962C8B-B14F-4D97-AF65-F5344CB8AC3E}">
        <p14:creationId xmlns:p14="http://schemas.microsoft.com/office/powerpoint/2010/main" val="2365226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760000"/>
                </a:solidFill>
                <a:latin typeface="Batang" panose="02030600000101010101" pitchFamily="18" charset="-127"/>
                <a:ea typeface="Batang" panose="02030600000101010101" pitchFamily="18" charset="-127"/>
              </a:rPr>
              <a:t>GENITIVES!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50941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760000"/>
                </a:solidFill>
                <a:latin typeface="Batang" panose="02030600000101010101" pitchFamily="18" charset="-127"/>
                <a:ea typeface="Batang" panose="02030600000101010101" pitchFamily="18" charset="-127"/>
              </a:rPr>
              <a:t>POSESSIVE GENITIVE</a:t>
            </a:r>
          </a:p>
        </p:txBody>
      </p:sp>
      <p:sp>
        <p:nvSpPr>
          <p:cNvPr id="4" name="Rectangle 1"/>
          <p:cNvSpPr>
            <a:spLocks noGrp="1" noChangeArrowheads="1"/>
          </p:cNvSpPr>
          <p:nvPr>
            <p:ph idx="1"/>
          </p:nvPr>
        </p:nvSpPr>
        <p:spPr bwMode="auto">
          <a:xfrm>
            <a:off x="555171" y="2031973"/>
            <a:ext cx="11081657"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rPr>
              <a:t>A. </a:t>
            </a:r>
            <a:r>
              <a:rPr kumimoji="0" lang="en-US" altLang="en-US" sz="3600" b="0" i="0" u="sng" strike="noStrike" cap="none" normalizeH="0" baseline="0" dirty="0">
                <a:ln>
                  <a:noFill/>
                </a:ln>
                <a:solidFill>
                  <a:srgbClr val="760000"/>
                </a:solidFill>
                <a:effectLst/>
                <a:latin typeface="Batang" panose="02030600000101010101" pitchFamily="18" charset="-127"/>
                <a:ea typeface="Batang" panose="02030600000101010101" pitchFamily="18" charset="-127"/>
              </a:rPr>
              <a:t>Possessive Genitive</a:t>
            </a:r>
            <a:r>
              <a:rPr kumimoji="0" lang="en-US" altLang="en-US" sz="36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rPr>
              <a:t>. Shows to whom or to what an object, quality, feeling or action belongs.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0" i="1" u="none" strike="noStrike" cap="none" normalizeH="0" baseline="0" dirty="0">
                <a:ln>
                  <a:noFill/>
                </a:ln>
                <a:solidFill>
                  <a:srgbClr val="760000"/>
                </a:solidFill>
                <a:effectLst/>
                <a:latin typeface="Batang" panose="02030600000101010101" pitchFamily="18" charset="-127"/>
                <a:ea typeface="Batang" panose="02030600000101010101" pitchFamily="18" charset="-127"/>
              </a:rPr>
              <a:t>liber </a:t>
            </a:r>
            <a:r>
              <a:rPr kumimoji="0" lang="en-US" altLang="en-US" sz="4000" b="0" i="1" u="none" strike="noStrike" cap="none" normalizeH="0" baseline="0" dirty="0" err="1">
                <a:ln>
                  <a:noFill/>
                </a:ln>
                <a:solidFill>
                  <a:srgbClr val="760000"/>
                </a:solidFill>
                <a:effectLst/>
                <a:latin typeface="Batang" panose="02030600000101010101" pitchFamily="18" charset="-127"/>
                <a:ea typeface="Batang" panose="02030600000101010101" pitchFamily="18" charset="-127"/>
              </a:rPr>
              <a:t>Circeronis</a:t>
            </a:r>
            <a:r>
              <a:rPr kumimoji="0" lang="en-US" altLang="en-US" sz="40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4000" dirty="0">
                <a:solidFill>
                  <a:srgbClr val="760000"/>
                </a:solidFill>
                <a:latin typeface="Batang" panose="02030600000101010101" pitchFamily="18" charset="-127"/>
                <a:ea typeface="Batang" panose="02030600000101010101" pitchFamily="18" charset="-127"/>
              </a:rPr>
              <a:t>	</a:t>
            </a:r>
            <a:r>
              <a:rPr kumimoji="0" lang="en-US" altLang="en-US" sz="40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rPr>
              <a:t>Cicero’s book</a:t>
            </a:r>
          </a:p>
        </p:txBody>
      </p:sp>
    </p:spTree>
    <p:extLst>
      <p:ext uri="{BB962C8B-B14F-4D97-AF65-F5344CB8AC3E}">
        <p14:creationId xmlns:p14="http://schemas.microsoft.com/office/powerpoint/2010/main" val="3117756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760000"/>
                </a:solidFill>
                <a:latin typeface="Batang" panose="02030600000101010101" pitchFamily="18" charset="-127"/>
                <a:ea typeface="Batang" panose="02030600000101010101" pitchFamily="18" charset="-127"/>
              </a:rPr>
              <a:t>PARTITIVE GENITIVE</a:t>
            </a:r>
          </a:p>
        </p:txBody>
      </p:sp>
      <p:sp>
        <p:nvSpPr>
          <p:cNvPr id="3" name="Content Placeholder 2"/>
          <p:cNvSpPr>
            <a:spLocks noGrp="1"/>
          </p:cNvSpPr>
          <p:nvPr>
            <p:ph idx="1"/>
          </p:nvPr>
        </p:nvSpPr>
        <p:spPr/>
        <p:txBody>
          <a:bodyPr/>
          <a:lstStyle/>
          <a:p>
            <a:pPr marL="0" indent="0">
              <a:buNone/>
            </a:pPr>
            <a:r>
              <a:rPr lang="en-US" sz="3600" dirty="0">
                <a:solidFill>
                  <a:srgbClr val="760000"/>
                </a:solidFill>
                <a:latin typeface="Batang" panose="02030600000101010101" pitchFamily="18" charset="-127"/>
                <a:ea typeface="Batang" panose="02030600000101010101" pitchFamily="18" charset="-127"/>
              </a:rPr>
              <a:t>B. </a:t>
            </a:r>
            <a:r>
              <a:rPr lang="en-US" sz="3600" u="sng" dirty="0">
                <a:solidFill>
                  <a:srgbClr val="760000"/>
                </a:solidFill>
                <a:latin typeface="Batang" panose="02030600000101010101" pitchFamily="18" charset="-127"/>
                <a:ea typeface="Batang" panose="02030600000101010101" pitchFamily="18" charset="-127"/>
              </a:rPr>
              <a:t>Partitive Genitive</a:t>
            </a:r>
            <a:r>
              <a:rPr lang="en-US" sz="3600" dirty="0">
                <a:solidFill>
                  <a:srgbClr val="760000"/>
                </a:solidFill>
                <a:latin typeface="Batang" panose="02030600000101010101" pitchFamily="18" charset="-127"/>
                <a:ea typeface="Batang" panose="02030600000101010101" pitchFamily="18" charset="-127"/>
              </a:rPr>
              <a:t>. Words denoting a part are followed by the genitive of the whole to 	which the part belongs.</a:t>
            </a:r>
          </a:p>
          <a:p>
            <a:pPr marL="0" indent="0">
              <a:buNone/>
            </a:pPr>
            <a:r>
              <a:rPr lang="en-US" dirty="0">
                <a:solidFill>
                  <a:srgbClr val="760000"/>
                </a:solidFill>
                <a:latin typeface="Batang" panose="02030600000101010101" pitchFamily="18" charset="-127"/>
                <a:ea typeface="Batang" panose="02030600000101010101" pitchFamily="18" charset="-127"/>
              </a:rPr>
              <a:t> </a:t>
            </a:r>
          </a:p>
          <a:p>
            <a:pPr marL="0" indent="0">
              <a:buNone/>
            </a:pPr>
            <a:r>
              <a:rPr lang="en-US" sz="3000" i="1" dirty="0">
                <a:solidFill>
                  <a:srgbClr val="760000"/>
                </a:solidFill>
                <a:latin typeface="Batang" panose="02030600000101010101" pitchFamily="18" charset="-127"/>
                <a:ea typeface="Batang" panose="02030600000101010101" pitchFamily="18" charset="-127"/>
              </a:rPr>
              <a:t>Sunt tantum </a:t>
            </a:r>
            <a:r>
              <a:rPr lang="en-US" sz="3000" i="1" dirty="0" err="1">
                <a:solidFill>
                  <a:srgbClr val="760000"/>
                </a:solidFill>
                <a:latin typeface="Batang" panose="02030600000101010101" pitchFamily="18" charset="-127"/>
                <a:ea typeface="Batang" panose="02030600000101010101" pitchFamily="18" charset="-127"/>
              </a:rPr>
              <a:t>basiorum</a:t>
            </a:r>
            <a:r>
              <a:rPr lang="en-US" sz="3000" i="1" dirty="0">
                <a:solidFill>
                  <a:srgbClr val="760000"/>
                </a:solidFill>
                <a:latin typeface="Batang" panose="02030600000101010101" pitchFamily="18" charset="-127"/>
                <a:ea typeface="Batang" panose="02030600000101010101" pitchFamily="18" charset="-127"/>
              </a:rPr>
              <a:t>.</a:t>
            </a:r>
            <a:r>
              <a:rPr lang="en-US" sz="3000" dirty="0">
                <a:solidFill>
                  <a:srgbClr val="760000"/>
                </a:solidFill>
                <a:latin typeface="Batang" panose="02030600000101010101" pitchFamily="18" charset="-127"/>
                <a:ea typeface="Batang" panose="02030600000101010101" pitchFamily="18" charset="-127"/>
              </a:rPr>
              <a:t> 		</a:t>
            </a:r>
          </a:p>
          <a:p>
            <a:pPr marL="0" indent="0">
              <a:buNone/>
            </a:pPr>
            <a:r>
              <a:rPr lang="en-US" sz="3000" dirty="0">
                <a:solidFill>
                  <a:srgbClr val="760000"/>
                </a:solidFill>
                <a:latin typeface="Batang" panose="02030600000101010101" pitchFamily="18" charset="-127"/>
                <a:ea typeface="Batang" panose="02030600000101010101" pitchFamily="18" charset="-127"/>
              </a:rPr>
              <a:t>	There are so many (of) kisses.</a:t>
            </a:r>
          </a:p>
          <a:p>
            <a:pPr marL="0" indent="0">
              <a:buNone/>
            </a:pPr>
            <a:endParaRPr lang="en-US" dirty="0">
              <a:solidFill>
                <a:srgbClr val="760000"/>
              </a:solidFill>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3200769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760000"/>
                </a:solidFill>
                <a:latin typeface="Batang" panose="02030600000101010101" pitchFamily="18" charset="-127"/>
                <a:ea typeface="Batang" panose="02030600000101010101" pitchFamily="18" charset="-127"/>
              </a:rPr>
              <a:t>QUALITY/DESCRIPTION</a:t>
            </a:r>
          </a:p>
        </p:txBody>
      </p:sp>
      <p:sp>
        <p:nvSpPr>
          <p:cNvPr id="4" name="Rectangle 1"/>
          <p:cNvSpPr>
            <a:spLocks noGrp="1" noChangeArrowheads="1"/>
          </p:cNvSpPr>
          <p:nvPr>
            <p:ph idx="1"/>
          </p:nvPr>
        </p:nvSpPr>
        <p:spPr bwMode="auto">
          <a:xfrm>
            <a:off x="530556" y="1553173"/>
            <a:ext cx="11130887"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rPr>
              <a:t>C. </a:t>
            </a:r>
            <a:r>
              <a:rPr kumimoji="0" lang="en-US" altLang="en-US" sz="3600" b="0" i="0" u="sng" strike="noStrike" cap="none" normalizeH="0" baseline="0" dirty="0">
                <a:ln>
                  <a:noFill/>
                </a:ln>
                <a:solidFill>
                  <a:srgbClr val="760000"/>
                </a:solidFill>
                <a:effectLst/>
                <a:latin typeface="Batang" panose="02030600000101010101" pitchFamily="18" charset="-127"/>
                <a:ea typeface="Batang" panose="02030600000101010101" pitchFamily="18" charset="-127"/>
              </a:rPr>
              <a:t>Genitive of Quality</a:t>
            </a:r>
            <a:r>
              <a:rPr kumimoji="0" lang="en-US" altLang="en-US" sz="36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rPr>
              <a:t>. (Genitive of description) Expresses the quality that characterizes a person or thing. Remember that the noun must be modified by an adjective. (Cf. Ablative of Description.)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000" b="0" i="1" u="none" strike="noStrike" cap="none" normalizeH="0" baseline="0" dirty="0">
                <a:ln>
                  <a:noFill/>
                </a:ln>
                <a:solidFill>
                  <a:srgbClr val="760000"/>
                </a:solidFill>
                <a:effectLst/>
                <a:latin typeface="Batang" panose="02030600000101010101" pitchFamily="18" charset="-127"/>
                <a:ea typeface="Batang" panose="02030600000101010101" pitchFamily="18" charset="-127"/>
              </a:rPr>
              <a:t>Cicero orator summae virtutis est.</a:t>
            </a:r>
            <a:r>
              <a:rPr kumimoji="0" lang="en-US" altLang="en-US" sz="30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3000" dirty="0">
                <a:solidFill>
                  <a:srgbClr val="760000"/>
                </a:solidFill>
                <a:latin typeface="Batang" panose="02030600000101010101" pitchFamily="18" charset="-127"/>
                <a:ea typeface="Batang" panose="02030600000101010101" pitchFamily="18" charset="-127"/>
              </a:rPr>
              <a:t>	</a:t>
            </a:r>
            <a:r>
              <a:rPr kumimoji="0" lang="en-US" altLang="en-US" sz="30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rPr>
              <a:t>Cicero is an orator of the highest virtue.</a:t>
            </a:r>
          </a:p>
        </p:txBody>
      </p:sp>
    </p:spTree>
    <p:extLst>
      <p:ext uri="{BB962C8B-B14F-4D97-AF65-F5344CB8AC3E}">
        <p14:creationId xmlns:p14="http://schemas.microsoft.com/office/powerpoint/2010/main" val="130347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760000"/>
                </a:solidFill>
                <a:latin typeface="Batang" panose="02030600000101010101" pitchFamily="18" charset="-127"/>
                <a:ea typeface="Batang" panose="02030600000101010101" pitchFamily="18" charset="-127"/>
              </a:rPr>
              <a:t>OBJECTIVE/SUBJECTIVE GENITIVE</a:t>
            </a:r>
          </a:p>
        </p:txBody>
      </p:sp>
      <p:sp>
        <p:nvSpPr>
          <p:cNvPr id="3" name="Content Placeholder 2"/>
          <p:cNvSpPr>
            <a:spLocks noGrp="1"/>
          </p:cNvSpPr>
          <p:nvPr>
            <p:ph idx="1"/>
          </p:nvPr>
        </p:nvSpPr>
        <p:spPr>
          <a:xfrm>
            <a:off x="490329" y="1825624"/>
            <a:ext cx="11290853" cy="4535419"/>
          </a:xfrm>
        </p:spPr>
        <p:txBody>
          <a:bodyPr>
            <a:normAutofit fontScale="85000" lnSpcReduction="20000"/>
          </a:bodyPr>
          <a:lstStyle/>
          <a:p>
            <a:pPr marL="0" lvl="0" indent="0" eaLnBrk="0" fontAlgn="base" hangingPunct="0">
              <a:lnSpc>
                <a:spcPct val="100000"/>
              </a:lnSpc>
              <a:spcBef>
                <a:spcPct val="0"/>
              </a:spcBef>
              <a:spcAft>
                <a:spcPct val="0"/>
              </a:spcAft>
              <a:buNone/>
            </a:pPr>
            <a:r>
              <a:rPr lang="en-US" altLang="en-US" dirty="0">
                <a:solidFill>
                  <a:srgbClr val="760000"/>
                </a:solidFill>
                <a:latin typeface="Batang" panose="02030600000101010101" pitchFamily="18" charset="-127"/>
                <a:ea typeface="Batang" panose="02030600000101010101" pitchFamily="18" charset="-127"/>
              </a:rPr>
              <a:t>D. </a:t>
            </a:r>
            <a:r>
              <a:rPr lang="en-US" altLang="en-US" u="sng" dirty="0">
                <a:solidFill>
                  <a:srgbClr val="760000"/>
                </a:solidFill>
                <a:latin typeface="Batang" panose="02030600000101010101" pitchFamily="18" charset="-127"/>
                <a:ea typeface="Batang" panose="02030600000101010101" pitchFamily="18" charset="-127"/>
              </a:rPr>
              <a:t>Objective and Subjective Genitives</a:t>
            </a:r>
            <a:r>
              <a:rPr lang="en-US" altLang="en-US" dirty="0">
                <a:solidFill>
                  <a:srgbClr val="760000"/>
                </a:solidFill>
                <a:latin typeface="Batang" panose="02030600000101010101" pitchFamily="18" charset="-127"/>
                <a:ea typeface="Batang" panose="02030600000101010101" pitchFamily="18" charset="-127"/>
              </a:rPr>
              <a:t>. Used with verbs, adjectives, and nouns that contain some sort of verbal notion within its meaning. (</a:t>
            </a:r>
            <a:r>
              <a:rPr lang="en-US" altLang="en-US" i="1" dirty="0">
                <a:solidFill>
                  <a:srgbClr val="760000"/>
                </a:solidFill>
                <a:latin typeface="Batang" panose="02030600000101010101" pitchFamily="18" charset="-127"/>
                <a:ea typeface="Batang" panose="02030600000101010101" pitchFamily="18" charset="-127"/>
              </a:rPr>
              <a:t>Desiderium</a:t>
            </a:r>
            <a:r>
              <a:rPr lang="en-US" altLang="en-US" dirty="0">
                <a:solidFill>
                  <a:srgbClr val="760000"/>
                </a:solidFill>
                <a:latin typeface="Batang" panose="02030600000101010101" pitchFamily="18" charset="-127"/>
                <a:ea typeface="Batang" panose="02030600000101010101" pitchFamily="18" charset="-127"/>
              </a:rPr>
              <a:t> = desire/desiring; </a:t>
            </a:r>
            <a:r>
              <a:rPr lang="en-US" altLang="en-US" i="1" dirty="0" err="1">
                <a:solidFill>
                  <a:srgbClr val="760000"/>
                </a:solidFill>
                <a:latin typeface="Batang" panose="02030600000101010101" pitchFamily="18" charset="-127"/>
                <a:ea typeface="Batang" panose="02030600000101010101" pitchFamily="18" charset="-127"/>
              </a:rPr>
              <a:t>timor</a:t>
            </a:r>
            <a:r>
              <a:rPr lang="en-US" altLang="en-US" dirty="0">
                <a:solidFill>
                  <a:srgbClr val="760000"/>
                </a:solidFill>
                <a:latin typeface="Batang" panose="02030600000101010101" pitchFamily="18" charset="-127"/>
                <a:ea typeface="Batang" panose="02030600000101010101" pitchFamily="18" charset="-127"/>
              </a:rPr>
              <a:t> = fear/fearing.)</a:t>
            </a:r>
            <a:endParaRPr lang="en-US" altLang="en-US" sz="2400" dirty="0">
              <a:solidFill>
                <a:srgbClr val="760000"/>
              </a:solidFill>
              <a:latin typeface="Batang" panose="02030600000101010101" pitchFamily="18" charset="-127"/>
              <a:ea typeface="Batang" panose="02030600000101010101" pitchFamily="18" charset="-127"/>
            </a:endParaRPr>
          </a:p>
          <a:p>
            <a:pPr marL="0" lvl="0" indent="0" eaLnBrk="0" fontAlgn="base" hangingPunct="0">
              <a:lnSpc>
                <a:spcPct val="100000"/>
              </a:lnSpc>
              <a:spcBef>
                <a:spcPct val="0"/>
              </a:spcBef>
              <a:spcAft>
                <a:spcPct val="0"/>
              </a:spcAft>
              <a:buNone/>
            </a:pPr>
            <a:endParaRPr lang="en-US" altLang="en-US" b="1" dirty="0">
              <a:solidFill>
                <a:srgbClr val="760000"/>
              </a:solidFill>
              <a:latin typeface="Batang" panose="02030600000101010101" pitchFamily="18" charset="-127"/>
              <a:ea typeface="Batang" panose="02030600000101010101" pitchFamily="18" charset="-127"/>
            </a:endParaRPr>
          </a:p>
          <a:p>
            <a:pPr marL="0" lvl="0" indent="0" eaLnBrk="0" fontAlgn="base" hangingPunct="0">
              <a:lnSpc>
                <a:spcPct val="100000"/>
              </a:lnSpc>
              <a:spcBef>
                <a:spcPct val="0"/>
              </a:spcBef>
              <a:spcAft>
                <a:spcPct val="0"/>
              </a:spcAft>
              <a:buNone/>
            </a:pPr>
            <a:r>
              <a:rPr lang="en-US" altLang="en-US" b="1" dirty="0">
                <a:solidFill>
                  <a:srgbClr val="760000"/>
                </a:solidFill>
                <a:latin typeface="Batang" panose="02030600000101010101" pitchFamily="18" charset="-127"/>
                <a:ea typeface="Batang" panose="02030600000101010101" pitchFamily="18" charset="-127"/>
              </a:rPr>
              <a:t>Objective Genitive</a:t>
            </a:r>
            <a:r>
              <a:rPr lang="en-US" altLang="en-US" dirty="0">
                <a:solidFill>
                  <a:srgbClr val="760000"/>
                </a:solidFill>
                <a:latin typeface="Batang" panose="02030600000101010101" pitchFamily="18" charset="-127"/>
                <a:ea typeface="Batang" panose="02030600000101010101" pitchFamily="18" charset="-127"/>
              </a:rPr>
              <a:t>: the noun in the genitive acts as the direct object of the verbal notion in the noun.</a:t>
            </a:r>
            <a:endParaRPr lang="en-US" altLang="en-US" sz="2400" dirty="0">
              <a:solidFill>
                <a:srgbClr val="760000"/>
              </a:solidFill>
              <a:latin typeface="Batang" panose="02030600000101010101" pitchFamily="18" charset="-127"/>
              <a:ea typeface="Batang" panose="02030600000101010101" pitchFamily="18" charset="-127"/>
            </a:endParaRPr>
          </a:p>
          <a:p>
            <a:pPr marL="0" lvl="0" indent="0" eaLnBrk="0" fontAlgn="base" hangingPunct="0">
              <a:lnSpc>
                <a:spcPct val="100000"/>
              </a:lnSpc>
              <a:spcBef>
                <a:spcPct val="0"/>
              </a:spcBef>
              <a:spcAft>
                <a:spcPct val="0"/>
              </a:spcAft>
              <a:buNone/>
            </a:pPr>
            <a:r>
              <a:rPr lang="en-US" altLang="en-US" i="1" dirty="0">
                <a:solidFill>
                  <a:srgbClr val="760000"/>
                </a:solidFill>
                <a:latin typeface="Batang" panose="02030600000101010101" pitchFamily="18" charset="-127"/>
                <a:ea typeface="Batang" panose="02030600000101010101" pitchFamily="18" charset="-127"/>
              </a:rPr>
              <a:t>	Desiderium </a:t>
            </a:r>
            <a:r>
              <a:rPr lang="en-US" altLang="en-US" i="1" dirty="0" err="1">
                <a:solidFill>
                  <a:srgbClr val="760000"/>
                </a:solidFill>
                <a:latin typeface="Batang" panose="02030600000101010101" pitchFamily="18" charset="-127"/>
                <a:ea typeface="Batang" panose="02030600000101010101" pitchFamily="18" charset="-127"/>
              </a:rPr>
              <a:t>pecuniae</a:t>
            </a:r>
            <a:r>
              <a:rPr lang="en-US" altLang="en-US" i="1" dirty="0">
                <a:solidFill>
                  <a:srgbClr val="760000"/>
                </a:solidFill>
                <a:latin typeface="Batang" panose="02030600000101010101" pitchFamily="18" charset="-127"/>
                <a:ea typeface="Batang" panose="02030600000101010101" pitchFamily="18" charset="-127"/>
              </a:rPr>
              <a:t>	</a:t>
            </a:r>
            <a:r>
              <a:rPr lang="en-US" altLang="en-US" dirty="0">
                <a:solidFill>
                  <a:srgbClr val="760000"/>
                </a:solidFill>
                <a:latin typeface="Batang" panose="02030600000101010101" pitchFamily="18" charset="-127"/>
                <a:ea typeface="Batang" panose="02030600000101010101" pitchFamily="18" charset="-127"/>
              </a:rPr>
              <a:t>	desire for money (desiring money)</a:t>
            </a:r>
            <a:endParaRPr lang="en-US" altLang="en-US" sz="2400" dirty="0">
              <a:solidFill>
                <a:srgbClr val="760000"/>
              </a:solidFill>
              <a:latin typeface="Batang" panose="02030600000101010101" pitchFamily="18" charset="-127"/>
              <a:ea typeface="Batang" panose="02030600000101010101" pitchFamily="18" charset="-127"/>
            </a:endParaRPr>
          </a:p>
          <a:p>
            <a:pPr marL="0" lvl="0" indent="0" eaLnBrk="0" fontAlgn="base" hangingPunct="0">
              <a:lnSpc>
                <a:spcPct val="100000"/>
              </a:lnSpc>
              <a:spcBef>
                <a:spcPct val="0"/>
              </a:spcBef>
              <a:spcAft>
                <a:spcPct val="0"/>
              </a:spcAft>
              <a:buNone/>
            </a:pPr>
            <a:r>
              <a:rPr lang="en-US" altLang="en-US" dirty="0">
                <a:solidFill>
                  <a:srgbClr val="760000"/>
                </a:solidFill>
                <a:latin typeface="Batang" panose="02030600000101010101" pitchFamily="18" charset="-127"/>
                <a:ea typeface="Batang" panose="02030600000101010101" pitchFamily="18" charset="-127"/>
              </a:rPr>
              <a:t>	</a:t>
            </a:r>
            <a:r>
              <a:rPr lang="en-US" altLang="en-US" i="1" dirty="0">
                <a:solidFill>
                  <a:srgbClr val="760000"/>
                </a:solidFill>
                <a:latin typeface="Batang" panose="02030600000101010101" pitchFamily="18" charset="-127"/>
                <a:ea typeface="Batang" panose="02030600000101010101" pitchFamily="18" charset="-127"/>
              </a:rPr>
              <a:t>Timor mortis 	</a:t>
            </a:r>
            <a:r>
              <a:rPr lang="en-US" altLang="en-US" dirty="0">
                <a:solidFill>
                  <a:srgbClr val="760000"/>
                </a:solidFill>
                <a:latin typeface="Batang" panose="02030600000101010101" pitchFamily="18" charset="-127"/>
                <a:ea typeface="Batang" panose="02030600000101010101" pitchFamily="18" charset="-127"/>
              </a:rPr>
              <a:t>		fear of death (fearing death)</a:t>
            </a:r>
            <a:endParaRPr lang="en-US" altLang="en-US" sz="2400" dirty="0">
              <a:solidFill>
                <a:srgbClr val="760000"/>
              </a:solidFill>
              <a:latin typeface="Batang" panose="02030600000101010101" pitchFamily="18" charset="-127"/>
              <a:ea typeface="Batang" panose="02030600000101010101" pitchFamily="18" charset="-127"/>
            </a:endParaRPr>
          </a:p>
          <a:p>
            <a:pPr marL="0" lvl="0" indent="0" eaLnBrk="0" fontAlgn="base" hangingPunct="0">
              <a:lnSpc>
                <a:spcPct val="100000"/>
              </a:lnSpc>
              <a:spcBef>
                <a:spcPct val="0"/>
              </a:spcBef>
              <a:spcAft>
                <a:spcPct val="0"/>
              </a:spcAft>
              <a:buNone/>
            </a:pPr>
            <a:endParaRPr lang="en-US" altLang="en-US" b="1" dirty="0">
              <a:solidFill>
                <a:srgbClr val="760000"/>
              </a:solidFill>
              <a:latin typeface="Batang" panose="02030600000101010101" pitchFamily="18" charset="-127"/>
              <a:ea typeface="Batang" panose="02030600000101010101" pitchFamily="18" charset="-127"/>
            </a:endParaRPr>
          </a:p>
          <a:p>
            <a:pPr marL="0" lvl="0" indent="0" eaLnBrk="0" fontAlgn="base" hangingPunct="0">
              <a:lnSpc>
                <a:spcPct val="100000"/>
              </a:lnSpc>
              <a:spcBef>
                <a:spcPct val="0"/>
              </a:spcBef>
              <a:spcAft>
                <a:spcPct val="0"/>
              </a:spcAft>
              <a:buNone/>
            </a:pPr>
            <a:r>
              <a:rPr lang="en-US" altLang="en-US" b="1" dirty="0">
                <a:solidFill>
                  <a:srgbClr val="760000"/>
                </a:solidFill>
                <a:latin typeface="Batang" panose="02030600000101010101" pitchFamily="18" charset="-127"/>
                <a:ea typeface="Batang" panose="02030600000101010101" pitchFamily="18" charset="-127"/>
              </a:rPr>
              <a:t>Subjective Genitive</a:t>
            </a:r>
            <a:r>
              <a:rPr lang="en-US" altLang="en-US" dirty="0">
                <a:solidFill>
                  <a:srgbClr val="760000"/>
                </a:solidFill>
                <a:latin typeface="Batang" panose="02030600000101010101" pitchFamily="18" charset="-127"/>
                <a:ea typeface="Batang" panose="02030600000101010101" pitchFamily="18" charset="-127"/>
              </a:rPr>
              <a:t>: the noun in the genitive acts as the subject of the verbal notion in the noun. This use is closely related to the genitive of possession </a:t>
            </a:r>
            <a:r>
              <a:rPr lang="en-US" altLang="en-US">
                <a:solidFill>
                  <a:srgbClr val="760000"/>
                </a:solidFill>
                <a:latin typeface="Batang" panose="02030600000101010101" pitchFamily="18" charset="-127"/>
                <a:ea typeface="Batang" panose="02030600000101010101" pitchFamily="18" charset="-127"/>
              </a:rPr>
              <a:t>and some </a:t>
            </a:r>
            <a:r>
              <a:rPr lang="en-US" altLang="en-US" dirty="0">
                <a:solidFill>
                  <a:srgbClr val="760000"/>
                </a:solidFill>
                <a:latin typeface="Batang" panose="02030600000101010101" pitchFamily="18" charset="-127"/>
                <a:ea typeface="Batang" panose="02030600000101010101" pitchFamily="18" charset="-127"/>
              </a:rPr>
              <a:t>do not make a distinction between the two.</a:t>
            </a:r>
            <a:endParaRPr lang="en-US" altLang="en-US" sz="2400" dirty="0">
              <a:solidFill>
                <a:srgbClr val="760000"/>
              </a:solidFill>
              <a:latin typeface="Batang" panose="02030600000101010101" pitchFamily="18" charset="-127"/>
              <a:ea typeface="Batang" panose="02030600000101010101" pitchFamily="18" charset="-127"/>
            </a:endParaRPr>
          </a:p>
          <a:p>
            <a:pPr marL="0" lvl="0" indent="0" eaLnBrk="0" fontAlgn="base" hangingPunct="0">
              <a:lnSpc>
                <a:spcPct val="100000"/>
              </a:lnSpc>
              <a:spcBef>
                <a:spcPct val="0"/>
              </a:spcBef>
              <a:spcAft>
                <a:spcPct val="0"/>
              </a:spcAft>
              <a:buNone/>
            </a:pPr>
            <a:r>
              <a:rPr lang="en-US" altLang="en-US" dirty="0">
                <a:solidFill>
                  <a:srgbClr val="760000"/>
                </a:solidFill>
                <a:latin typeface="Batang" panose="02030600000101010101" pitchFamily="18" charset="-127"/>
                <a:ea typeface="Batang" panose="02030600000101010101" pitchFamily="18" charset="-127"/>
              </a:rPr>
              <a:t>	</a:t>
            </a:r>
            <a:endParaRPr lang="en-US" altLang="en-US" sz="2400" dirty="0">
              <a:solidFill>
                <a:srgbClr val="760000"/>
              </a:solidFill>
              <a:latin typeface="Batang" panose="02030600000101010101" pitchFamily="18" charset="-127"/>
              <a:ea typeface="Batang" panose="02030600000101010101" pitchFamily="18" charset="-127"/>
            </a:endParaRPr>
          </a:p>
          <a:p>
            <a:pPr marL="0" lvl="0" indent="0" eaLnBrk="0" fontAlgn="base" hangingPunct="0">
              <a:lnSpc>
                <a:spcPct val="100000"/>
              </a:lnSpc>
              <a:spcBef>
                <a:spcPct val="0"/>
              </a:spcBef>
              <a:spcAft>
                <a:spcPct val="0"/>
              </a:spcAft>
              <a:buNone/>
            </a:pPr>
            <a:r>
              <a:rPr lang="en-US" altLang="en-US" dirty="0">
                <a:solidFill>
                  <a:srgbClr val="760000"/>
                </a:solidFill>
                <a:latin typeface="Batang" panose="02030600000101010101" pitchFamily="18" charset="-127"/>
                <a:ea typeface="Batang" panose="02030600000101010101" pitchFamily="18" charset="-127"/>
              </a:rPr>
              <a:t>	</a:t>
            </a:r>
            <a:r>
              <a:rPr lang="en-US" altLang="en-US" i="1" dirty="0">
                <a:solidFill>
                  <a:srgbClr val="760000"/>
                </a:solidFill>
                <a:latin typeface="Batang" panose="02030600000101010101" pitchFamily="18" charset="-127"/>
                <a:ea typeface="Batang" panose="02030600000101010101" pitchFamily="18" charset="-127"/>
              </a:rPr>
              <a:t>Mors </a:t>
            </a:r>
            <a:r>
              <a:rPr lang="en-US" altLang="en-US" i="1" dirty="0" err="1">
                <a:solidFill>
                  <a:srgbClr val="760000"/>
                </a:solidFill>
                <a:latin typeface="Batang" panose="02030600000101010101" pitchFamily="18" charset="-127"/>
                <a:ea typeface="Batang" panose="02030600000101010101" pitchFamily="18" charset="-127"/>
              </a:rPr>
              <a:t>Terentiae</a:t>
            </a:r>
            <a:r>
              <a:rPr lang="en-US" altLang="en-US" i="1" dirty="0">
                <a:solidFill>
                  <a:srgbClr val="760000"/>
                </a:solidFill>
                <a:latin typeface="Batang" panose="02030600000101010101" pitchFamily="18" charset="-127"/>
                <a:ea typeface="Batang" panose="02030600000101010101" pitchFamily="18" charset="-127"/>
              </a:rPr>
              <a:t> 	</a:t>
            </a:r>
            <a:r>
              <a:rPr lang="en-US" altLang="en-US" dirty="0">
                <a:solidFill>
                  <a:srgbClr val="760000"/>
                </a:solidFill>
                <a:latin typeface="Batang" panose="02030600000101010101" pitchFamily="18" charset="-127"/>
                <a:ea typeface="Batang" panose="02030600000101010101" pitchFamily="18" charset="-127"/>
              </a:rPr>
              <a:t>		The death of </a:t>
            </a:r>
            <a:r>
              <a:rPr lang="en-US" altLang="en-US" dirty="0" err="1">
                <a:solidFill>
                  <a:srgbClr val="760000"/>
                </a:solidFill>
                <a:latin typeface="Batang" panose="02030600000101010101" pitchFamily="18" charset="-127"/>
                <a:ea typeface="Batang" panose="02030600000101010101" pitchFamily="18" charset="-127"/>
              </a:rPr>
              <a:t>Terentia</a:t>
            </a:r>
            <a:r>
              <a:rPr lang="en-US" altLang="en-US" dirty="0">
                <a:solidFill>
                  <a:srgbClr val="760000"/>
                </a:solidFill>
                <a:latin typeface="Batang" panose="02030600000101010101" pitchFamily="18" charset="-127"/>
                <a:ea typeface="Batang" panose="02030600000101010101" pitchFamily="18" charset="-127"/>
              </a:rPr>
              <a:t> (</a:t>
            </a:r>
            <a:r>
              <a:rPr lang="en-US" altLang="en-US" dirty="0" err="1">
                <a:solidFill>
                  <a:srgbClr val="760000"/>
                </a:solidFill>
                <a:latin typeface="Batang" panose="02030600000101010101" pitchFamily="18" charset="-127"/>
                <a:ea typeface="Batang" panose="02030600000101010101" pitchFamily="18" charset="-127"/>
              </a:rPr>
              <a:t>Terentia’s</a:t>
            </a:r>
            <a:r>
              <a:rPr lang="en-US" altLang="en-US" dirty="0">
                <a:solidFill>
                  <a:srgbClr val="760000"/>
                </a:solidFill>
                <a:latin typeface="Batang" panose="02030600000101010101" pitchFamily="18" charset="-127"/>
                <a:ea typeface="Batang" panose="02030600000101010101" pitchFamily="18" charset="-127"/>
              </a:rPr>
              <a:t>)</a:t>
            </a:r>
            <a:endParaRPr lang="en-US" dirty="0"/>
          </a:p>
        </p:txBody>
      </p:sp>
    </p:spTree>
    <p:extLst>
      <p:ext uri="{BB962C8B-B14F-4D97-AF65-F5344CB8AC3E}">
        <p14:creationId xmlns:p14="http://schemas.microsoft.com/office/powerpoint/2010/main" val="378184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760000"/>
                </a:solidFill>
                <a:latin typeface="Batang" panose="02030600000101010101" pitchFamily="18" charset="-127"/>
                <a:ea typeface="Batang" panose="02030600000101010101" pitchFamily="18" charset="-127"/>
              </a:rPr>
              <a:t>OBJECTIVE/SUBJECTIVE AMBIGUITY!!!</a:t>
            </a:r>
          </a:p>
        </p:txBody>
      </p:sp>
      <p:sp>
        <p:nvSpPr>
          <p:cNvPr id="3" name="Content Placeholder 2"/>
          <p:cNvSpPr>
            <a:spLocks noGrp="1"/>
          </p:cNvSpPr>
          <p:nvPr>
            <p:ph idx="1"/>
          </p:nvPr>
        </p:nvSpPr>
        <p:spPr/>
        <p:txBody>
          <a:bodyPr/>
          <a:lstStyle/>
          <a:p>
            <a:pPr marL="0" lvl="0" indent="0" eaLnBrk="0" fontAlgn="base" hangingPunct="0">
              <a:lnSpc>
                <a:spcPct val="100000"/>
              </a:lnSpc>
              <a:spcBef>
                <a:spcPct val="0"/>
              </a:spcBef>
              <a:spcAft>
                <a:spcPct val="0"/>
              </a:spcAft>
              <a:buNone/>
            </a:pPr>
            <a:r>
              <a:rPr lang="en-US" altLang="en-US" sz="3200" b="1" dirty="0">
                <a:solidFill>
                  <a:srgbClr val="760000"/>
                </a:solidFill>
                <a:latin typeface="Batang" panose="02030600000101010101" pitchFamily="18" charset="-127"/>
                <a:ea typeface="Batang" panose="02030600000101010101" pitchFamily="18" charset="-127"/>
              </a:rPr>
              <a:t>Note</a:t>
            </a:r>
            <a:r>
              <a:rPr lang="en-US" altLang="en-US" sz="3200" dirty="0">
                <a:solidFill>
                  <a:srgbClr val="760000"/>
                </a:solidFill>
                <a:latin typeface="Batang" panose="02030600000101010101" pitchFamily="18" charset="-127"/>
                <a:ea typeface="Batang" panose="02030600000101010101" pitchFamily="18" charset="-127"/>
              </a:rPr>
              <a:t>: the difference between the subjective and objective genitive is often ambiguous and can only be determined by context.	</a:t>
            </a:r>
          </a:p>
          <a:p>
            <a:pPr marL="0" lvl="0" indent="0" eaLnBrk="0" fontAlgn="base" hangingPunct="0">
              <a:lnSpc>
                <a:spcPct val="100000"/>
              </a:lnSpc>
              <a:spcBef>
                <a:spcPct val="0"/>
              </a:spcBef>
              <a:spcAft>
                <a:spcPct val="0"/>
              </a:spcAft>
              <a:buNone/>
            </a:pPr>
            <a:r>
              <a:rPr lang="en-US" altLang="en-US" sz="2400" u="sng" dirty="0">
                <a:solidFill>
                  <a:srgbClr val="760000"/>
                </a:solidFill>
                <a:latin typeface="Batang" panose="02030600000101010101" pitchFamily="18" charset="-127"/>
                <a:ea typeface="Batang" panose="02030600000101010101" pitchFamily="18" charset="-127"/>
              </a:rPr>
              <a:t>For instance:</a:t>
            </a:r>
            <a:endParaRPr lang="en-US" altLang="en-US" sz="2400" dirty="0">
              <a:solidFill>
                <a:srgbClr val="760000"/>
              </a:solidFill>
              <a:latin typeface="Batang" panose="02030600000101010101" pitchFamily="18" charset="-127"/>
              <a:ea typeface="Batang" panose="02030600000101010101" pitchFamily="18" charset="-127"/>
            </a:endParaRPr>
          </a:p>
          <a:p>
            <a:pPr marL="0" lvl="0" indent="0" eaLnBrk="0" fontAlgn="base" hangingPunct="0">
              <a:lnSpc>
                <a:spcPct val="100000"/>
              </a:lnSpc>
              <a:spcBef>
                <a:spcPct val="0"/>
              </a:spcBef>
              <a:spcAft>
                <a:spcPct val="0"/>
              </a:spcAft>
              <a:buNone/>
            </a:pPr>
            <a:endParaRPr lang="en-US" altLang="en-US" sz="2400" i="1" dirty="0">
              <a:solidFill>
                <a:srgbClr val="760000"/>
              </a:solidFill>
              <a:latin typeface="Batang" panose="02030600000101010101" pitchFamily="18" charset="-127"/>
              <a:ea typeface="Batang" panose="02030600000101010101" pitchFamily="18" charset="-127"/>
            </a:endParaRPr>
          </a:p>
          <a:p>
            <a:pPr marL="0" lvl="0" indent="0" eaLnBrk="0" fontAlgn="base" hangingPunct="0">
              <a:lnSpc>
                <a:spcPct val="100000"/>
              </a:lnSpc>
              <a:spcBef>
                <a:spcPct val="0"/>
              </a:spcBef>
              <a:spcAft>
                <a:spcPct val="0"/>
              </a:spcAft>
              <a:buNone/>
            </a:pPr>
            <a:r>
              <a:rPr lang="en-US" altLang="en-US" sz="2400" i="1" dirty="0">
                <a:solidFill>
                  <a:srgbClr val="760000"/>
                </a:solidFill>
                <a:latin typeface="Batang" panose="02030600000101010101" pitchFamily="18" charset="-127"/>
                <a:ea typeface="Batang" panose="02030600000101010101" pitchFamily="18" charset="-127"/>
              </a:rPr>
              <a:t>Amor </a:t>
            </a:r>
            <a:r>
              <a:rPr lang="en-US" altLang="en-US" sz="2400" i="1" dirty="0" err="1">
                <a:solidFill>
                  <a:srgbClr val="760000"/>
                </a:solidFill>
                <a:latin typeface="Batang" panose="02030600000101010101" pitchFamily="18" charset="-127"/>
                <a:ea typeface="Batang" panose="02030600000101010101" pitchFamily="18" charset="-127"/>
              </a:rPr>
              <a:t>patris</a:t>
            </a:r>
            <a:r>
              <a:rPr lang="en-US" altLang="en-US" sz="2400" dirty="0">
                <a:solidFill>
                  <a:srgbClr val="760000"/>
                </a:solidFill>
                <a:latin typeface="Batang" panose="02030600000101010101" pitchFamily="18" charset="-127"/>
                <a:ea typeface="Batang" panose="02030600000101010101" pitchFamily="18" charset="-127"/>
              </a:rPr>
              <a:t>:				</a:t>
            </a:r>
            <a:r>
              <a:rPr lang="en-US" altLang="en-US" sz="2400" i="1" dirty="0">
                <a:solidFill>
                  <a:srgbClr val="760000"/>
                </a:solidFill>
                <a:latin typeface="Batang" panose="02030600000101010101" pitchFamily="18" charset="-127"/>
                <a:ea typeface="Batang" panose="02030600000101010101" pitchFamily="18" charset="-127"/>
              </a:rPr>
              <a:t>Odium </a:t>
            </a:r>
            <a:r>
              <a:rPr lang="en-US" altLang="en-US" sz="2400" i="1" dirty="0" err="1">
                <a:solidFill>
                  <a:srgbClr val="760000"/>
                </a:solidFill>
                <a:latin typeface="Batang" panose="02030600000101010101" pitchFamily="18" charset="-127"/>
                <a:ea typeface="Batang" panose="02030600000101010101" pitchFamily="18" charset="-127"/>
              </a:rPr>
              <a:t>Ciceronis</a:t>
            </a:r>
            <a:r>
              <a:rPr lang="en-US" altLang="en-US" sz="2400" i="1" dirty="0">
                <a:solidFill>
                  <a:srgbClr val="760000"/>
                </a:solidFill>
                <a:latin typeface="Batang" panose="02030600000101010101" pitchFamily="18" charset="-127"/>
                <a:ea typeface="Batang" panose="02030600000101010101" pitchFamily="18" charset="-127"/>
              </a:rPr>
              <a:t>:</a:t>
            </a:r>
            <a:endParaRPr lang="en-US" altLang="en-US" sz="2400" dirty="0">
              <a:solidFill>
                <a:srgbClr val="760000"/>
              </a:solidFill>
              <a:latin typeface="Batang" panose="02030600000101010101" pitchFamily="18" charset="-127"/>
              <a:ea typeface="Batang" panose="02030600000101010101" pitchFamily="18" charset="-127"/>
            </a:endParaRPr>
          </a:p>
          <a:p>
            <a:pPr marL="0" lvl="0" indent="0" eaLnBrk="0" fontAlgn="base" hangingPunct="0">
              <a:lnSpc>
                <a:spcPct val="100000"/>
              </a:lnSpc>
              <a:spcBef>
                <a:spcPct val="0"/>
              </a:spcBef>
              <a:spcAft>
                <a:spcPct val="0"/>
              </a:spcAft>
              <a:buNone/>
            </a:pPr>
            <a:endParaRPr lang="en-US" altLang="en-US" sz="2000" dirty="0">
              <a:solidFill>
                <a:srgbClr val="760000"/>
              </a:solidFill>
              <a:latin typeface="Batang" panose="02030600000101010101" pitchFamily="18" charset="-127"/>
              <a:ea typeface="Batang" panose="02030600000101010101" pitchFamily="18" charset="-127"/>
            </a:endParaRPr>
          </a:p>
          <a:p>
            <a:pPr marL="0" lvl="0" indent="0" eaLnBrk="0" fontAlgn="base" hangingPunct="0">
              <a:lnSpc>
                <a:spcPct val="100000"/>
              </a:lnSpc>
              <a:spcBef>
                <a:spcPct val="0"/>
              </a:spcBef>
              <a:spcAft>
                <a:spcPct val="0"/>
              </a:spcAft>
              <a:buNone/>
            </a:pPr>
            <a:r>
              <a:rPr lang="en-US" altLang="en-US" sz="2000" b="1" dirty="0">
                <a:solidFill>
                  <a:srgbClr val="760000"/>
                </a:solidFill>
                <a:latin typeface="Batang" panose="02030600000101010101" pitchFamily="18" charset="-127"/>
                <a:ea typeface="Batang" panose="02030600000101010101" pitchFamily="18" charset="-127"/>
              </a:rPr>
              <a:t>“The father’s love” subjective		“Cicero’s hate (for someone else) subjective</a:t>
            </a:r>
          </a:p>
          <a:p>
            <a:pPr marL="0" lvl="0" indent="0" eaLnBrk="0" fontAlgn="base" hangingPunct="0">
              <a:lnSpc>
                <a:spcPct val="100000"/>
              </a:lnSpc>
              <a:spcBef>
                <a:spcPct val="0"/>
              </a:spcBef>
              <a:spcAft>
                <a:spcPct val="0"/>
              </a:spcAft>
              <a:buNone/>
            </a:pPr>
            <a:endParaRPr lang="en-US" altLang="en-US" sz="2400" b="1" dirty="0">
              <a:solidFill>
                <a:srgbClr val="760000"/>
              </a:solidFill>
              <a:latin typeface="Batang" panose="02030600000101010101" pitchFamily="18" charset="-127"/>
              <a:ea typeface="Batang" panose="02030600000101010101" pitchFamily="18" charset="-127"/>
            </a:endParaRPr>
          </a:p>
          <a:p>
            <a:pPr marL="0" lvl="0" indent="0" eaLnBrk="0" fontAlgn="base" hangingPunct="0">
              <a:lnSpc>
                <a:spcPct val="100000"/>
              </a:lnSpc>
              <a:spcBef>
                <a:spcPct val="0"/>
              </a:spcBef>
              <a:spcAft>
                <a:spcPct val="0"/>
              </a:spcAft>
              <a:buNone/>
            </a:pPr>
            <a:r>
              <a:rPr lang="en-US" altLang="en-US" sz="2000" b="1" dirty="0">
                <a:solidFill>
                  <a:srgbClr val="760000"/>
                </a:solidFill>
                <a:latin typeface="Batang" panose="02030600000101010101" pitchFamily="18" charset="-127"/>
                <a:ea typeface="Batang" panose="02030600000101010101" pitchFamily="18" charset="-127"/>
              </a:rPr>
              <a:t>“The love for one’s father” objective		“Hate for Cicero” objective</a:t>
            </a:r>
          </a:p>
          <a:p>
            <a:pPr marL="0" indent="0">
              <a:buNone/>
            </a:pPr>
            <a:endParaRPr lang="en-US" dirty="0"/>
          </a:p>
        </p:txBody>
      </p:sp>
    </p:spTree>
    <p:extLst>
      <p:ext uri="{BB962C8B-B14F-4D97-AF65-F5344CB8AC3E}">
        <p14:creationId xmlns:p14="http://schemas.microsoft.com/office/powerpoint/2010/main" val="286659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760000"/>
                </a:solidFill>
                <a:latin typeface="Batang" panose="02030600000101010101" pitchFamily="18" charset="-127"/>
                <a:ea typeface="Batang" panose="02030600000101010101" pitchFamily="18" charset="-127"/>
              </a:rPr>
              <a:t>GENITIVE OF PRICE</a:t>
            </a:r>
          </a:p>
        </p:txBody>
      </p:sp>
      <p:sp>
        <p:nvSpPr>
          <p:cNvPr id="4" name="Rectangle 1"/>
          <p:cNvSpPr>
            <a:spLocks noGrp="1" noChangeArrowheads="1"/>
          </p:cNvSpPr>
          <p:nvPr>
            <p:ph idx="1"/>
          </p:nvPr>
        </p:nvSpPr>
        <p:spPr bwMode="auto">
          <a:xfrm>
            <a:off x="421374" y="1690688"/>
            <a:ext cx="11349251"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rPr>
              <a:t>E. </a:t>
            </a:r>
            <a:r>
              <a:rPr kumimoji="0" lang="en-US" altLang="en-US" sz="3600" b="0" i="0" u="sng" strike="noStrike" cap="none" normalizeH="0" baseline="0" dirty="0">
                <a:ln>
                  <a:noFill/>
                </a:ln>
                <a:solidFill>
                  <a:srgbClr val="760000"/>
                </a:solidFill>
                <a:effectLst/>
                <a:latin typeface="Batang" panose="02030600000101010101" pitchFamily="18" charset="-127"/>
                <a:ea typeface="Batang" panose="02030600000101010101" pitchFamily="18" charset="-127"/>
              </a:rPr>
              <a:t>Genitive of Price</a:t>
            </a:r>
            <a:r>
              <a:rPr kumimoji="0" lang="en-US" altLang="en-US" sz="36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rPr>
              <a:t>. The genitive case is sometimes used to express price. Generally the genitive of price is used for more general amounts whereas the ablative of price is used to denote more specific amounts.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6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000" b="0" i="1" u="none" strike="noStrike" cap="none" normalizeH="0" baseline="0" dirty="0" err="1">
                <a:ln>
                  <a:noFill/>
                </a:ln>
                <a:solidFill>
                  <a:srgbClr val="760000"/>
                </a:solidFill>
                <a:effectLst/>
                <a:latin typeface="Batang" panose="02030600000101010101" pitchFamily="18" charset="-127"/>
                <a:ea typeface="Batang" panose="02030600000101010101" pitchFamily="18" charset="-127"/>
              </a:rPr>
              <a:t>Opinio</a:t>
            </a:r>
            <a:r>
              <a:rPr kumimoji="0" lang="en-US" altLang="en-US" sz="3000" b="0" i="1" u="none" strike="noStrike" cap="none" normalizeH="0" baseline="0" dirty="0">
                <a:ln>
                  <a:noFill/>
                </a:ln>
                <a:solidFill>
                  <a:srgbClr val="760000"/>
                </a:solidFill>
                <a:effectLst/>
                <a:latin typeface="Batang" panose="02030600000101010101" pitchFamily="18" charset="-127"/>
                <a:ea typeface="Batang" panose="02030600000101010101" pitchFamily="18" charset="-127"/>
              </a:rPr>
              <a:t> </a:t>
            </a:r>
            <a:r>
              <a:rPr kumimoji="0" lang="en-US" altLang="en-US" sz="3000" b="0" i="1" u="none" strike="noStrike" cap="none" normalizeH="0" baseline="0" dirty="0" err="1">
                <a:ln>
                  <a:noFill/>
                </a:ln>
                <a:solidFill>
                  <a:srgbClr val="760000"/>
                </a:solidFill>
                <a:effectLst/>
                <a:latin typeface="Batang" panose="02030600000101010101" pitchFamily="18" charset="-127"/>
                <a:ea typeface="Batang" panose="02030600000101010101" pitchFamily="18" charset="-127"/>
              </a:rPr>
              <a:t>Circeronis</a:t>
            </a:r>
            <a:r>
              <a:rPr kumimoji="0" lang="en-US" altLang="en-US" sz="3000" b="0" i="1" u="none" strike="noStrike" cap="none" normalizeH="0" baseline="0" dirty="0">
                <a:ln>
                  <a:noFill/>
                </a:ln>
                <a:solidFill>
                  <a:srgbClr val="760000"/>
                </a:solidFill>
                <a:effectLst/>
                <a:latin typeface="Batang" panose="02030600000101010101" pitchFamily="18" charset="-127"/>
                <a:ea typeface="Batang" panose="02030600000101010101" pitchFamily="18" charset="-127"/>
              </a:rPr>
              <a:t> </a:t>
            </a:r>
            <a:r>
              <a:rPr kumimoji="0" lang="en-US" altLang="en-US" sz="3000" b="0" i="1" u="none" strike="noStrike" cap="none" normalizeH="0" baseline="0" dirty="0" err="1">
                <a:ln>
                  <a:noFill/>
                </a:ln>
                <a:solidFill>
                  <a:srgbClr val="760000"/>
                </a:solidFill>
                <a:effectLst/>
                <a:latin typeface="Batang" panose="02030600000101010101" pitchFamily="18" charset="-127"/>
                <a:ea typeface="Batang" panose="02030600000101010101" pitchFamily="18" charset="-127"/>
              </a:rPr>
              <a:t>tanti</a:t>
            </a:r>
            <a:r>
              <a:rPr kumimoji="0" lang="en-US" altLang="en-US" sz="3000" b="0" i="1" u="none" strike="noStrike" cap="none" normalizeH="0" baseline="0" dirty="0">
                <a:ln>
                  <a:noFill/>
                </a:ln>
                <a:solidFill>
                  <a:srgbClr val="760000"/>
                </a:solidFill>
                <a:effectLst/>
                <a:latin typeface="Batang" panose="02030600000101010101" pitchFamily="18" charset="-127"/>
                <a:ea typeface="Batang" panose="02030600000101010101" pitchFamily="18" charset="-127"/>
              </a:rPr>
              <a:t> est.</a:t>
            </a:r>
            <a:r>
              <a:rPr kumimoji="0" lang="en-US" altLang="en-US" sz="30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3000" dirty="0">
                <a:solidFill>
                  <a:srgbClr val="760000"/>
                </a:solidFill>
                <a:latin typeface="Batang" panose="02030600000101010101" pitchFamily="18" charset="-127"/>
                <a:ea typeface="Batang" panose="02030600000101010101" pitchFamily="18" charset="-127"/>
              </a:rPr>
              <a:t>	</a:t>
            </a:r>
            <a:r>
              <a:rPr kumimoji="0" lang="en-US" altLang="en-US" sz="3000" b="0" i="0" u="none" strike="noStrike" cap="none" normalizeH="0" baseline="0" dirty="0">
                <a:ln>
                  <a:noFill/>
                </a:ln>
                <a:solidFill>
                  <a:srgbClr val="760000"/>
                </a:solidFill>
                <a:effectLst/>
                <a:latin typeface="Batang" panose="02030600000101010101" pitchFamily="18" charset="-127"/>
                <a:ea typeface="Batang" panose="02030600000101010101" pitchFamily="18" charset="-127"/>
              </a:rPr>
              <a:t>Cicero’s opinion is worth so much. </a:t>
            </a:r>
          </a:p>
        </p:txBody>
      </p:sp>
    </p:spTree>
    <p:extLst>
      <p:ext uri="{BB962C8B-B14F-4D97-AF65-F5344CB8AC3E}">
        <p14:creationId xmlns:p14="http://schemas.microsoft.com/office/powerpoint/2010/main" val="3180807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760000"/>
                </a:solidFill>
                <a:latin typeface="Batang" panose="02030600000101010101" pitchFamily="18" charset="-127"/>
                <a:ea typeface="Batang" panose="02030600000101010101" pitchFamily="18" charset="-127"/>
              </a:rPr>
              <a:t>WITH SPECIAL VERBS AND ADJS</a:t>
            </a:r>
          </a:p>
        </p:txBody>
      </p:sp>
      <p:sp>
        <p:nvSpPr>
          <p:cNvPr id="3" name="Content Placeholder 2"/>
          <p:cNvSpPr>
            <a:spLocks noGrp="1"/>
          </p:cNvSpPr>
          <p:nvPr>
            <p:ph idx="1"/>
          </p:nvPr>
        </p:nvSpPr>
        <p:spPr>
          <a:xfrm>
            <a:off x="569843" y="1550504"/>
            <a:ext cx="11012557" cy="5062331"/>
          </a:xfrm>
        </p:spPr>
        <p:txBody>
          <a:bodyPr>
            <a:noAutofit/>
          </a:bodyPr>
          <a:lstStyle/>
          <a:p>
            <a:pPr marL="0" indent="0">
              <a:buNone/>
            </a:pPr>
            <a:r>
              <a:rPr lang="en-US" sz="2000" dirty="0">
                <a:solidFill>
                  <a:srgbClr val="760000"/>
                </a:solidFill>
                <a:latin typeface="Batang" panose="02030600000101010101" pitchFamily="18" charset="-127"/>
                <a:ea typeface="Batang" panose="02030600000101010101" pitchFamily="18" charset="-127"/>
              </a:rPr>
              <a:t>F. </a:t>
            </a:r>
            <a:r>
              <a:rPr lang="en-US" sz="2000" u="sng" dirty="0">
                <a:solidFill>
                  <a:srgbClr val="760000"/>
                </a:solidFill>
                <a:latin typeface="Batang" panose="02030600000101010101" pitchFamily="18" charset="-127"/>
                <a:ea typeface="Batang" panose="02030600000101010101" pitchFamily="18" charset="-127"/>
              </a:rPr>
              <a:t>Genitive with Special Verbs and Adjectives.</a:t>
            </a:r>
            <a:endParaRPr lang="en-US" sz="2000" dirty="0">
              <a:solidFill>
                <a:srgbClr val="760000"/>
              </a:solidFill>
              <a:latin typeface="Batang" panose="02030600000101010101" pitchFamily="18" charset="-127"/>
              <a:ea typeface="Batang" panose="02030600000101010101" pitchFamily="18" charset="-127"/>
            </a:endParaRPr>
          </a:p>
          <a:p>
            <a:pPr marL="0" indent="0">
              <a:buNone/>
            </a:pPr>
            <a:r>
              <a:rPr lang="en-US" sz="2000" dirty="0">
                <a:solidFill>
                  <a:srgbClr val="760000"/>
                </a:solidFill>
                <a:latin typeface="Batang" panose="02030600000101010101" pitchFamily="18" charset="-127"/>
                <a:ea typeface="Batang" panose="02030600000101010101" pitchFamily="18" charset="-127"/>
              </a:rPr>
              <a:t>1. With adjectives meaning desire, memory, knowledge, fullness, </a:t>
            </a:r>
            <a:r>
              <a:rPr lang="en-US" sz="2000" dirty="0" err="1">
                <a:solidFill>
                  <a:srgbClr val="760000"/>
                </a:solidFill>
                <a:latin typeface="Batang" panose="02030600000101010101" pitchFamily="18" charset="-127"/>
                <a:ea typeface="Batang" panose="02030600000101010101" pitchFamily="18" charset="-127"/>
              </a:rPr>
              <a:t>power,sharing</a:t>
            </a:r>
            <a:r>
              <a:rPr lang="en-US" sz="2000" dirty="0">
                <a:solidFill>
                  <a:srgbClr val="760000"/>
                </a:solidFill>
                <a:latin typeface="Batang" panose="02030600000101010101" pitchFamily="18" charset="-127"/>
                <a:ea typeface="Batang" panose="02030600000101010101" pitchFamily="18" charset="-127"/>
              </a:rPr>
              <a:t>, guilt and their opposites. </a:t>
            </a:r>
          </a:p>
          <a:p>
            <a:pPr marL="0" indent="0">
              <a:buNone/>
            </a:pPr>
            <a:r>
              <a:rPr lang="en-US" sz="2000" dirty="0">
                <a:solidFill>
                  <a:srgbClr val="760000"/>
                </a:solidFill>
                <a:latin typeface="Batang" panose="02030600000101010101" pitchFamily="18" charset="-127"/>
                <a:ea typeface="Batang" panose="02030600000101010101" pitchFamily="18" charset="-127"/>
              </a:rPr>
              <a:t>	(e.g. </a:t>
            </a:r>
            <a:r>
              <a:rPr lang="en-US" sz="2000" i="1" dirty="0" err="1">
                <a:solidFill>
                  <a:srgbClr val="760000"/>
                </a:solidFill>
                <a:latin typeface="Batang" panose="02030600000101010101" pitchFamily="18" charset="-127"/>
                <a:ea typeface="Batang" panose="02030600000101010101" pitchFamily="18" charset="-127"/>
              </a:rPr>
              <a:t>plenus</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potens</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insons</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memor</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oblitus</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peritus</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avidus</a:t>
            </a:r>
            <a:r>
              <a:rPr lang="en-US" sz="2000" i="1" dirty="0">
                <a:solidFill>
                  <a:srgbClr val="760000"/>
                </a:solidFill>
                <a:latin typeface="Batang" panose="02030600000101010101" pitchFamily="18" charset="-127"/>
                <a:ea typeface="Batang" panose="02030600000101010101" pitchFamily="18" charset="-127"/>
              </a:rPr>
              <a:t>, etc.)</a:t>
            </a:r>
            <a:endParaRPr lang="en-US" sz="2000" dirty="0">
              <a:solidFill>
                <a:srgbClr val="760000"/>
              </a:solidFill>
              <a:latin typeface="Batang" panose="02030600000101010101" pitchFamily="18" charset="-127"/>
              <a:ea typeface="Batang" panose="02030600000101010101" pitchFamily="18" charset="-127"/>
            </a:endParaRPr>
          </a:p>
          <a:p>
            <a:pPr marL="0" indent="0">
              <a:buNone/>
            </a:pPr>
            <a:r>
              <a:rPr lang="en-US" sz="2000" dirty="0">
                <a:solidFill>
                  <a:srgbClr val="760000"/>
                </a:solidFill>
                <a:latin typeface="Batang" panose="02030600000101010101" pitchFamily="18" charset="-127"/>
                <a:ea typeface="Batang" panose="02030600000101010101" pitchFamily="18" charset="-127"/>
              </a:rPr>
              <a:t>2. With </a:t>
            </a:r>
            <a:r>
              <a:rPr lang="en-US" sz="2000" dirty="0" err="1">
                <a:solidFill>
                  <a:srgbClr val="760000"/>
                </a:solidFill>
                <a:latin typeface="Batang" panose="02030600000101010101" pitchFamily="18" charset="-127"/>
                <a:ea typeface="Batang" panose="02030600000101010101" pitchFamily="18" charset="-127"/>
              </a:rPr>
              <a:t>verbs:</a:t>
            </a:r>
            <a:r>
              <a:rPr lang="en-US" sz="2000" u="sng" dirty="0" err="1">
                <a:solidFill>
                  <a:srgbClr val="760000"/>
                </a:solidFill>
                <a:latin typeface="Batang" panose="02030600000101010101" pitchFamily="18" charset="-127"/>
                <a:ea typeface="Batang" panose="02030600000101010101" pitchFamily="18" charset="-127"/>
              </a:rPr>
              <a:t>Of</a:t>
            </a:r>
            <a:r>
              <a:rPr lang="en-US" sz="2000" u="sng" dirty="0">
                <a:solidFill>
                  <a:srgbClr val="760000"/>
                </a:solidFill>
                <a:latin typeface="Batang" panose="02030600000101010101" pitchFamily="18" charset="-127"/>
                <a:ea typeface="Batang" panose="02030600000101010101" pitchFamily="18" charset="-127"/>
              </a:rPr>
              <a:t> Reminding</a:t>
            </a:r>
            <a:r>
              <a:rPr lang="en-US" sz="2000" dirty="0">
                <a:solidFill>
                  <a:srgbClr val="760000"/>
                </a:solidFill>
                <a:latin typeface="Batang" panose="02030600000101010101" pitchFamily="18" charset="-127"/>
                <a:ea typeface="Batang" panose="02030600000101010101" pitchFamily="18" charset="-127"/>
              </a:rPr>
              <a:t>: genitive of things and accusative of person being reminded.</a:t>
            </a:r>
          </a:p>
          <a:p>
            <a:pPr marL="0" indent="0">
              <a:buNone/>
            </a:pPr>
            <a:r>
              <a:rPr lang="en-US" sz="2000" dirty="0">
                <a:solidFill>
                  <a:srgbClr val="760000"/>
                </a:solidFill>
                <a:latin typeface="Batang" panose="02030600000101010101" pitchFamily="18" charset="-127"/>
                <a:ea typeface="Batang" panose="02030600000101010101" pitchFamily="18" charset="-127"/>
              </a:rPr>
              <a:t>	(e.g. </a:t>
            </a:r>
            <a:r>
              <a:rPr lang="en-US" sz="2000" i="1" dirty="0" err="1">
                <a:solidFill>
                  <a:srgbClr val="760000"/>
                </a:solidFill>
                <a:latin typeface="Batang" panose="02030600000101010101" pitchFamily="18" charset="-127"/>
                <a:ea typeface="Batang" panose="02030600000101010101" pitchFamily="18" charset="-127"/>
              </a:rPr>
              <a:t>admoneo</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commoneo</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commonfacio</a:t>
            </a:r>
            <a:r>
              <a:rPr lang="en-US" sz="2000" i="1" dirty="0">
                <a:solidFill>
                  <a:srgbClr val="760000"/>
                </a:solidFill>
                <a:latin typeface="Batang" panose="02030600000101010101" pitchFamily="18" charset="-127"/>
                <a:ea typeface="Batang" panose="02030600000101010101" pitchFamily="18" charset="-127"/>
              </a:rPr>
              <a:t>,</a:t>
            </a:r>
            <a:r>
              <a:rPr lang="en-US" sz="2000" dirty="0">
                <a:solidFill>
                  <a:srgbClr val="760000"/>
                </a:solidFill>
                <a:latin typeface="Batang" panose="02030600000101010101" pitchFamily="18" charset="-127"/>
                <a:ea typeface="Batang" panose="02030600000101010101" pitchFamily="18" charset="-127"/>
              </a:rPr>
              <a:t> etc.)</a:t>
            </a:r>
          </a:p>
          <a:p>
            <a:pPr marL="0" indent="0">
              <a:buNone/>
            </a:pPr>
            <a:r>
              <a:rPr lang="en-US" sz="2000" u="sng" dirty="0">
                <a:solidFill>
                  <a:srgbClr val="760000"/>
                </a:solidFill>
                <a:latin typeface="Batang" panose="02030600000101010101" pitchFamily="18" charset="-127"/>
                <a:ea typeface="Batang" panose="02030600000101010101" pitchFamily="18" charset="-127"/>
              </a:rPr>
              <a:t>Of Accusing, condemning, Acquitting</a:t>
            </a:r>
            <a:r>
              <a:rPr lang="en-US" sz="2000" dirty="0">
                <a:solidFill>
                  <a:srgbClr val="760000"/>
                </a:solidFill>
                <a:latin typeface="Batang" panose="02030600000101010101" pitchFamily="18" charset="-127"/>
                <a:ea typeface="Batang" panose="02030600000101010101" pitchFamily="18" charset="-127"/>
              </a:rPr>
              <a:t>: take the genitive of charge or penalty.</a:t>
            </a:r>
          </a:p>
          <a:p>
            <a:pPr marL="0" indent="0">
              <a:buNone/>
            </a:pPr>
            <a:r>
              <a:rPr lang="en-US" sz="2000" dirty="0">
                <a:solidFill>
                  <a:srgbClr val="760000"/>
                </a:solidFill>
                <a:latin typeface="Batang" panose="02030600000101010101" pitchFamily="18" charset="-127"/>
                <a:ea typeface="Batang" panose="02030600000101010101" pitchFamily="18" charset="-127"/>
              </a:rPr>
              <a:t>Also certain impersonal verbs of feeling take the genitive of cause and accusative of person affected. </a:t>
            </a:r>
          </a:p>
          <a:p>
            <a:pPr marL="0" indent="0">
              <a:buNone/>
            </a:pPr>
            <a:r>
              <a:rPr lang="en-US" sz="2000" dirty="0">
                <a:solidFill>
                  <a:srgbClr val="760000"/>
                </a:solidFill>
                <a:latin typeface="Batang" panose="02030600000101010101" pitchFamily="18" charset="-127"/>
                <a:ea typeface="Batang" panose="02030600000101010101" pitchFamily="18" charset="-127"/>
              </a:rPr>
              <a:t>	(e.g. </a:t>
            </a:r>
            <a:r>
              <a:rPr lang="en-US" sz="2000" i="1" dirty="0" err="1">
                <a:solidFill>
                  <a:srgbClr val="760000"/>
                </a:solidFill>
                <a:latin typeface="Batang" panose="02030600000101010101" pitchFamily="18" charset="-127"/>
                <a:ea typeface="Batang" panose="02030600000101010101" pitchFamily="18" charset="-127"/>
              </a:rPr>
              <a:t>miseret</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taedet</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paenitet</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piget</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pudet</a:t>
            </a:r>
            <a:r>
              <a:rPr lang="en-US" sz="2000" i="1" dirty="0">
                <a:solidFill>
                  <a:srgbClr val="760000"/>
                </a:solidFill>
                <a:latin typeface="Batang" panose="02030600000101010101" pitchFamily="18" charset="-127"/>
                <a:ea typeface="Batang" panose="02030600000101010101" pitchFamily="18" charset="-127"/>
              </a:rPr>
              <a:t>,</a:t>
            </a:r>
            <a:r>
              <a:rPr lang="en-US" sz="2000" dirty="0">
                <a:solidFill>
                  <a:srgbClr val="760000"/>
                </a:solidFill>
                <a:latin typeface="Batang" panose="02030600000101010101" pitchFamily="18" charset="-127"/>
                <a:ea typeface="Batang" panose="02030600000101010101" pitchFamily="18" charset="-127"/>
              </a:rPr>
              <a:t> etc.)</a:t>
            </a:r>
          </a:p>
          <a:p>
            <a:pPr marL="0" indent="0">
              <a:buNone/>
            </a:pPr>
            <a:r>
              <a:rPr lang="en-US" sz="2000" u="sng" dirty="0">
                <a:solidFill>
                  <a:srgbClr val="760000"/>
                </a:solidFill>
                <a:latin typeface="Batang" panose="02030600000101010101" pitchFamily="18" charset="-127"/>
                <a:ea typeface="Batang" panose="02030600000101010101" pitchFamily="18" charset="-127"/>
              </a:rPr>
              <a:t>Of Plenty or Want:</a:t>
            </a:r>
            <a:r>
              <a:rPr lang="en-US" sz="2000" dirty="0">
                <a:solidFill>
                  <a:srgbClr val="760000"/>
                </a:solidFill>
                <a:latin typeface="Batang" panose="02030600000101010101" pitchFamily="18" charset="-127"/>
                <a:ea typeface="Batang" panose="02030600000101010101" pitchFamily="18" charset="-127"/>
              </a:rPr>
              <a:t> Verbs meaning to be full of, to fill, and lacking take the genitive. </a:t>
            </a:r>
          </a:p>
          <a:p>
            <a:pPr marL="0" indent="0">
              <a:buNone/>
            </a:pPr>
            <a:r>
              <a:rPr lang="en-US" sz="2000" dirty="0">
                <a:solidFill>
                  <a:srgbClr val="760000"/>
                </a:solidFill>
                <a:latin typeface="Batang" panose="02030600000101010101" pitchFamily="18" charset="-127"/>
                <a:ea typeface="Batang" panose="02030600000101010101" pitchFamily="18" charset="-127"/>
              </a:rPr>
              <a:t>	(e.g. </a:t>
            </a:r>
            <a:r>
              <a:rPr lang="en-US" sz="2000" i="1" dirty="0" err="1">
                <a:solidFill>
                  <a:srgbClr val="760000"/>
                </a:solidFill>
                <a:latin typeface="Batang" panose="02030600000101010101" pitchFamily="18" charset="-127"/>
                <a:ea typeface="Batang" panose="02030600000101010101" pitchFamily="18" charset="-127"/>
              </a:rPr>
              <a:t>compleo</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egeo</a:t>
            </a:r>
            <a:r>
              <a:rPr lang="en-US" sz="2000" i="1" dirty="0">
                <a:solidFill>
                  <a:srgbClr val="760000"/>
                </a:solidFill>
                <a:latin typeface="Batang" panose="02030600000101010101" pitchFamily="18" charset="-127"/>
                <a:ea typeface="Batang" panose="02030600000101010101" pitchFamily="18" charset="-127"/>
              </a:rPr>
              <a:t>, </a:t>
            </a:r>
            <a:r>
              <a:rPr lang="en-US" sz="2000" i="1" dirty="0" err="1">
                <a:solidFill>
                  <a:srgbClr val="760000"/>
                </a:solidFill>
                <a:latin typeface="Batang" panose="02030600000101010101" pitchFamily="18" charset="-127"/>
                <a:ea typeface="Batang" panose="02030600000101010101" pitchFamily="18" charset="-127"/>
              </a:rPr>
              <a:t>indigeo</a:t>
            </a:r>
            <a:r>
              <a:rPr lang="en-US" sz="2000" i="1" dirty="0">
                <a:solidFill>
                  <a:srgbClr val="760000"/>
                </a:solidFill>
                <a:latin typeface="Batang" panose="02030600000101010101" pitchFamily="18" charset="-127"/>
                <a:ea typeface="Batang" panose="02030600000101010101" pitchFamily="18" charset="-127"/>
              </a:rPr>
              <a:t>,</a:t>
            </a:r>
            <a:r>
              <a:rPr lang="en-US" sz="2000" dirty="0">
                <a:solidFill>
                  <a:srgbClr val="760000"/>
                </a:solidFill>
                <a:latin typeface="Batang" panose="02030600000101010101" pitchFamily="18" charset="-127"/>
                <a:ea typeface="Batang" panose="02030600000101010101" pitchFamily="18" charset="-127"/>
              </a:rPr>
              <a:t> etc.)</a:t>
            </a:r>
          </a:p>
        </p:txBody>
      </p:sp>
    </p:spTree>
    <p:extLst>
      <p:ext uri="{BB962C8B-B14F-4D97-AF65-F5344CB8AC3E}">
        <p14:creationId xmlns:p14="http://schemas.microsoft.com/office/powerpoint/2010/main" val="3758177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587</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Batang</vt:lpstr>
      <vt:lpstr>Arial</vt:lpstr>
      <vt:lpstr>Calibri</vt:lpstr>
      <vt:lpstr>Calibri Light</vt:lpstr>
      <vt:lpstr>Office Theme</vt:lpstr>
      <vt:lpstr>GENITIVES!</vt:lpstr>
      <vt:lpstr>POSESSIVE GENITIVE</vt:lpstr>
      <vt:lpstr>PARTITIVE GENITIVE</vt:lpstr>
      <vt:lpstr>QUALITY/DESCRIPTION</vt:lpstr>
      <vt:lpstr>OBJECTIVE/SUBJECTIVE GENITIVE</vt:lpstr>
      <vt:lpstr>OBJECTIVE/SUBJECTIVE AMBIGUITY!!!</vt:lpstr>
      <vt:lpstr>GENITIVE OF PRICE</vt:lpstr>
      <vt:lpstr>WITH SPECIAL VERBS AND ADJS</vt:lpstr>
    </vt:vector>
  </TitlesOfParts>
  <Company>Wake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GENITIVES!</dc:title>
  <dc:creator>sburham</dc:creator>
  <cp:lastModifiedBy>sburham@wcpschools.wcpss.local</cp:lastModifiedBy>
  <cp:revision>8</cp:revision>
  <dcterms:created xsi:type="dcterms:W3CDTF">2017-11-17T12:34:58Z</dcterms:created>
  <dcterms:modified xsi:type="dcterms:W3CDTF">2019-12-04T18:10:25Z</dcterms:modified>
</cp:coreProperties>
</file>